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91" r:id="rId3"/>
    <p:sldId id="272" r:id="rId4"/>
    <p:sldId id="258" r:id="rId5"/>
    <p:sldId id="293" r:id="rId6"/>
    <p:sldId id="296" r:id="rId7"/>
    <p:sldId id="306" r:id="rId8"/>
    <p:sldId id="292" r:id="rId9"/>
    <p:sldId id="261" r:id="rId10"/>
    <p:sldId id="294" r:id="rId11"/>
    <p:sldId id="295" r:id="rId12"/>
    <p:sldId id="297" r:id="rId13"/>
    <p:sldId id="298" r:id="rId14"/>
    <p:sldId id="299" r:id="rId15"/>
    <p:sldId id="300" r:id="rId16"/>
    <p:sldId id="301" r:id="rId17"/>
    <p:sldId id="302" r:id="rId18"/>
    <p:sldId id="303" r:id="rId19"/>
    <p:sldId id="304" r:id="rId20"/>
    <p:sldId id="269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8" r:id="rId31"/>
    <p:sldId id="284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-798" y="-4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852920-F11A-4951-BDB0-8352FB7E8110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9704EFF2-F166-4574-B593-DE74A0AB5747}">
      <dgm:prSet phldrT="[Text]"/>
      <dgm:spPr/>
      <dgm:t>
        <a:bodyPr/>
        <a:lstStyle/>
        <a:p>
          <a:r>
            <a:rPr lang="en-US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VALUE ORIENTATED  SERVICE            </a:t>
          </a:r>
          <a:endParaRPr lang="en-US" b="1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79E398B-9357-4D35-A101-3826131B84D4}" type="parTrans" cxnId="{14541224-CA81-4AFB-A513-6EC887E6D395}">
      <dgm:prSet/>
      <dgm:spPr/>
      <dgm:t>
        <a:bodyPr/>
        <a:lstStyle/>
        <a:p>
          <a:endParaRPr lang="en-US"/>
        </a:p>
      </dgm:t>
    </dgm:pt>
    <dgm:pt modelId="{A3DA7345-0018-4FB7-9300-3334858D26D8}" type="sibTrans" cxnId="{14541224-CA81-4AFB-A513-6EC887E6D395}">
      <dgm:prSet/>
      <dgm:spPr/>
      <dgm:t>
        <a:bodyPr/>
        <a:lstStyle/>
        <a:p>
          <a:endParaRPr lang="en-US"/>
        </a:p>
      </dgm:t>
    </dgm:pt>
    <dgm:pt modelId="{093E2618-FB43-4833-8F4C-9D0EF38936E0}">
      <dgm:prSet phldrT="[Text]"/>
      <dgm:spPr/>
      <dgm:t>
        <a:bodyPr/>
        <a:lstStyle/>
        <a:p>
          <a:r>
            <a:rPr lang="en-US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AUTONOMY DECISION MAKING</a:t>
          </a:r>
          <a:endParaRPr lang="en-US" b="1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B7824E5-39F8-448D-9103-88670CE73279}" type="parTrans" cxnId="{6D5764BD-710E-4852-B9AA-77E0A0545873}">
      <dgm:prSet/>
      <dgm:spPr/>
      <dgm:t>
        <a:bodyPr/>
        <a:lstStyle/>
        <a:p>
          <a:endParaRPr lang="en-US"/>
        </a:p>
      </dgm:t>
    </dgm:pt>
    <dgm:pt modelId="{BA888CD6-BE7E-48D7-BDA4-A3B424AA02F0}" type="sibTrans" cxnId="{6D5764BD-710E-4852-B9AA-77E0A0545873}">
      <dgm:prSet/>
      <dgm:spPr/>
      <dgm:t>
        <a:bodyPr/>
        <a:lstStyle/>
        <a:p>
          <a:endParaRPr lang="en-US"/>
        </a:p>
      </dgm:t>
    </dgm:pt>
    <dgm:pt modelId="{7323803C-4122-4265-B866-EA772887A5B2}">
      <dgm:prSet phldrT="[Text]" custT="1"/>
      <dgm:spPr/>
      <dgm:t>
        <a:bodyPr/>
        <a:lstStyle/>
        <a:p>
          <a:r>
            <a:rPr lang="en-US" sz="2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ABSTRACT KNOWLEDGE</a:t>
          </a:r>
          <a:endParaRPr lang="en-US" sz="2000" b="1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9E5BDF3-962A-478E-9DB5-22FDDFD48A13}" type="parTrans" cxnId="{EF67643E-45DD-42A2-81B0-EBF454A44FC0}">
      <dgm:prSet/>
      <dgm:spPr/>
      <dgm:t>
        <a:bodyPr/>
        <a:lstStyle/>
        <a:p>
          <a:endParaRPr lang="en-US"/>
        </a:p>
      </dgm:t>
    </dgm:pt>
    <dgm:pt modelId="{86D66C03-95F1-42AE-B552-B9E17C5B161E}" type="sibTrans" cxnId="{EF67643E-45DD-42A2-81B0-EBF454A44FC0}">
      <dgm:prSet/>
      <dgm:spPr/>
      <dgm:t>
        <a:bodyPr/>
        <a:lstStyle/>
        <a:p>
          <a:endParaRPr lang="en-US"/>
        </a:p>
      </dgm:t>
    </dgm:pt>
    <dgm:pt modelId="{A02CBA62-723A-435E-A276-8E20E91A7A3A}" type="pres">
      <dgm:prSet presAssocID="{6E852920-F11A-4951-BDB0-8352FB7E8110}" presName="compositeShape" presStyleCnt="0">
        <dgm:presLayoutVars>
          <dgm:chMax val="7"/>
          <dgm:dir/>
          <dgm:resizeHandles val="exact"/>
        </dgm:presLayoutVars>
      </dgm:prSet>
      <dgm:spPr/>
    </dgm:pt>
    <dgm:pt modelId="{40C31992-B72D-4656-8CB0-21863F3254FD}" type="pres">
      <dgm:prSet presAssocID="{6E852920-F11A-4951-BDB0-8352FB7E8110}" presName="wedge1" presStyleLbl="node1" presStyleIdx="0" presStyleCnt="3"/>
      <dgm:spPr/>
      <dgm:t>
        <a:bodyPr/>
        <a:lstStyle/>
        <a:p>
          <a:endParaRPr lang="en-US"/>
        </a:p>
      </dgm:t>
    </dgm:pt>
    <dgm:pt modelId="{3424EEC2-F9DD-4F66-97DB-D9885C00A7AF}" type="pres">
      <dgm:prSet presAssocID="{6E852920-F11A-4951-BDB0-8352FB7E8110}" presName="dummy1a" presStyleCnt="0"/>
      <dgm:spPr/>
    </dgm:pt>
    <dgm:pt modelId="{2391B367-3A79-4815-94BD-8453E847F125}" type="pres">
      <dgm:prSet presAssocID="{6E852920-F11A-4951-BDB0-8352FB7E8110}" presName="dummy1b" presStyleCnt="0"/>
      <dgm:spPr/>
    </dgm:pt>
    <dgm:pt modelId="{B4150D79-6E37-43C9-B3CF-3B355890F73F}" type="pres">
      <dgm:prSet presAssocID="{6E852920-F11A-4951-BDB0-8352FB7E8110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46D52F-6F3B-4B26-B036-61A0744E2C02}" type="pres">
      <dgm:prSet presAssocID="{6E852920-F11A-4951-BDB0-8352FB7E8110}" presName="wedge2" presStyleLbl="node1" presStyleIdx="1" presStyleCnt="3" custLinFactNeighborY="-1672"/>
      <dgm:spPr/>
      <dgm:t>
        <a:bodyPr/>
        <a:lstStyle/>
        <a:p>
          <a:endParaRPr lang="en-US"/>
        </a:p>
      </dgm:t>
    </dgm:pt>
    <dgm:pt modelId="{A1375299-5B8D-4FCE-9E84-A24DD2AEA88E}" type="pres">
      <dgm:prSet presAssocID="{6E852920-F11A-4951-BDB0-8352FB7E8110}" presName="dummy2a" presStyleCnt="0"/>
      <dgm:spPr/>
    </dgm:pt>
    <dgm:pt modelId="{F7FB6D0C-8385-4B57-A52E-F7EA390CFC27}" type="pres">
      <dgm:prSet presAssocID="{6E852920-F11A-4951-BDB0-8352FB7E8110}" presName="dummy2b" presStyleCnt="0"/>
      <dgm:spPr/>
    </dgm:pt>
    <dgm:pt modelId="{2A9E345C-36A1-43D2-B799-CF5AF5637FA8}" type="pres">
      <dgm:prSet presAssocID="{6E852920-F11A-4951-BDB0-8352FB7E8110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D34EAC-27FF-42D9-BB79-01B38328982E}" type="pres">
      <dgm:prSet presAssocID="{6E852920-F11A-4951-BDB0-8352FB7E8110}" presName="wedge3" presStyleLbl="node1" presStyleIdx="2" presStyleCnt="3"/>
      <dgm:spPr/>
      <dgm:t>
        <a:bodyPr/>
        <a:lstStyle/>
        <a:p>
          <a:endParaRPr lang="en-US"/>
        </a:p>
      </dgm:t>
    </dgm:pt>
    <dgm:pt modelId="{C762389B-3605-4B48-8694-17A40B13AB52}" type="pres">
      <dgm:prSet presAssocID="{6E852920-F11A-4951-BDB0-8352FB7E8110}" presName="dummy3a" presStyleCnt="0"/>
      <dgm:spPr/>
    </dgm:pt>
    <dgm:pt modelId="{49A0A53C-084B-405F-9941-984931E23CFD}" type="pres">
      <dgm:prSet presAssocID="{6E852920-F11A-4951-BDB0-8352FB7E8110}" presName="dummy3b" presStyleCnt="0"/>
      <dgm:spPr/>
    </dgm:pt>
    <dgm:pt modelId="{831FCB4E-0A21-4E98-8AA7-A07ED289BC98}" type="pres">
      <dgm:prSet presAssocID="{6E852920-F11A-4951-BDB0-8352FB7E8110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DB2E76-A423-4687-BC0A-D069BA0F6FF4}" type="pres">
      <dgm:prSet presAssocID="{A3DA7345-0018-4FB7-9300-3334858D26D8}" presName="arrowWedge1" presStyleLbl="fgSibTrans2D1" presStyleIdx="0" presStyleCnt="3"/>
      <dgm:spPr/>
    </dgm:pt>
    <dgm:pt modelId="{5CE828DB-22E3-48D2-99C0-DA12A91805EB}" type="pres">
      <dgm:prSet presAssocID="{BA888CD6-BE7E-48D7-BDA4-A3B424AA02F0}" presName="arrowWedge2" presStyleLbl="fgSibTrans2D1" presStyleIdx="1" presStyleCnt="3"/>
      <dgm:spPr/>
    </dgm:pt>
    <dgm:pt modelId="{D8615E2B-7DF4-4E01-8C15-1AE7C1629352}" type="pres">
      <dgm:prSet presAssocID="{86D66C03-95F1-42AE-B552-B9E17C5B161E}" presName="arrowWedge3" presStyleLbl="fgSibTrans2D1" presStyleIdx="2" presStyleCnt="3"/>
      <dgm:spPr/>
    </dgm:pt>
  </dgm:ptLst>
  <dgm:cxnLst>
    <dgm:cxn modelId="{14541224-CA81-4AFB-A513-6EC887E6D395}" srcId="{6E852920-F11A-4951-BDB0-8352FB7E8110}" destId="{9704EFF2-F166-4574-B593-DE74A0AB5747}" srcOrd="0" destOrd="0" parTransId="{679E398B-9357-4D35-A101-3826131B84D4}" sibTransId="{A3DA7345-0018-4FB7-9300-3334858D26D8}"/>
    <dgm:cxn modelId="{E4359771-FFC2-4E59-B78B-3D7CD38A92D1}" type="presOf" srcId="{9704EFF2-F166-4574-B593-DE74A0AB5747}" destId="{B4150D79-6E37-43C9-B3CF-3B355890F73F}" srcOrd="1" destOrd="0" presId="urn:microsoft.com/office/officeart/2005/8/layout/cycle8"/>
    <dgm:cxn modelId="{1D515558-2460-4A53-8CCB-1C462E4F0E9E}" type="presOf" srcId="{093E2618-FB43-4833-8F4C-9D0EF38936E0}" destId="{A046D52F-6F3B-4B26-B036-61A0744E2C02}" srcOrd="0" destOrd="0" presId="urn:microsoft.com/office/officeart/2005/8/layout/cycle8"/>
    <dgm:cxn modelId="{5C5DC4FF-415A-4968-A28A-FAFC180AF8E9}" type="presOf" srcId="{9704EFF2-F166-4574-B593-DE74A0AB5747}" destId="{40C31992-B72D-4656-8CB0-21863F3254FD}" srcOrd="0" destOrd="0" presId="urn:microsoft.com/office/officeart/2005/8/layout/cycle8"/>
    <dgm:cxn modelId="{6D5764BD-710E-4852-B9AA-77E0A0545873}" srcId="{6E852920-F11A-4951-BDB0-8352FB7E8110}" destId="{093E2618-FB43-4833-8F4C-9D0EF38936E0}" srcOrd="1" destOrd="0" parTransId="{AB7824E5-39F8-448D-9103-88670CE73279}" sibTransId="{BA888CD6-BE7E-48D7-BDA4-A3B424AA02F0}"/>
    <dgm:cxn modelId="{D108D952-1F9B-4BD7-9C16-9B583653A55F}" type="presOf" srcId="{7323803C-4122-4265-B866-EA772887A5B2}" destId="{D2D34EAC-27FF-42D9-BB79-01B38328982E}" srcOrd="0" destOrd="0" presId="urn:microsoft.com/office/officeart/2005/8/layout/cycle8"/>
    <dgm:cxn modelId="{D50C7346-7C0E-4EFA-82EF-E38A9E3046FA}" type="presOf" srcId="{6E852920-F11A-4951-BDB0-8352FB7E8110}" destId="{A02CBA62-723A-435E-A276-8E20E91A7A3A}" srcOrd="0" destOrd="0" presId="urn:microsoft.com/office/officeart/2005/8/layout/cycle8"/>
    <dgm:cxn modelId="{526CC863-6CDE-4DC3-9175-1ADE37918CB0}" type="presOf" srcId="{093E2618-FB43-4833-8F4C-9D0EF38936E0}" destId="{2A9E345C-36A1-43D2-B799-CF5AF5637FA8}" srcOrd="1" destOrd="0" presId="urn:microsoft.com/office/officeart/2005/8/layout/cycle8"/>
    <dgm:cxn modelId="{EF67643E-45DD-42A2-81B0-EBF454A44FC0}" srcId="{6E852920-F11A-4951-BDB0-8352FB7E8110}" destId="{7323803C-4122-4265-B866-EA772887A5B2}" srcOrd="2" destOrd="0" parTransId="{19E5BDF3-962A-478E-9DB5-22FDDFD48A13}" sibTransId="{86D66C03-95F1-42AE-B552-B9E17C5B161E}"/>
    <dgm:cxn modelId="{5DEEC307-62E8-453C-A234-99A6EB014AF7}" type="presOf" srcId="{7323803C-4122-4265-B866-EA772887A5B2}" destId="{831FCB4E-0A21-4E98-8AA7-A07ED289BC98}" srcOrd="1" destOrd="0" presId="urn:microsoft.com/office/officeart/2005/8/layout/cycle8"/>
    <dgm:cxn modelId="{00BF39AE-FA38-466E-A0A3-F5FB8BA2B9FA}" type="presParOf" srcId="{A02CBA62-723A-435E-A276-8E20E91A7A3A}" destId="{40C31992-B72D-4656-8CB0-21863F3254FD}" srcOrd="0" destOrd="0" presId="urn:microsoft.com/office/officeart/2005/8/layout/cycle8"/>
    <dgm:cxn modelId="{3BA799EB-679C-4E7A-9FC3-CD4F683A2A6B}" type="presParOf" srcId="{A02CBA62-723A-435E-A276-8E20E91A7A3A}" destId="{3424EEC2-F9DD-4F66-97DB-D9885C00A7AF}" srcOrd="1" destOrd="0" presId="urn:microsoft.com/office/officeart/2005/8/layout/cycle8"/>
    <dgm:cxn modelId="{89CBB677-EF08-4B7F-9CAC-D99CB1CDD434}" type="presParOf" srcId="{A02CBA62-723A-435E-A276-8E20E91A7A3A}" destId="{2391B367-3A79-4815-94BD-8453E847F125}" srcOrd="2" destOrd="0" presId="urn:microsoft.com/office/officeart/2005/8/layout/cycle8"/>
    <dgm:cxn modelId="{D68F5590-E8A8-4D78-A081-B4DB73B35FFC}" type="presParOf" srcId="{A02CBA62-723A-435E-A276-8E20E91A7A3A}" destId="{B4150D79-6E37-43C9-B3CF-3B355890F73F}" srcOrd="3" destOrd="0" presId="urn:microsoft.com/office/officeart/2005/8/layout/cycle8"/>
    <dgm:cxn modelId="{EB054739-6BE5-4ED8-AFD0-CEF1FF596F64}" type="presParOf" srcId="{A02CBA62-723A-435E-A276-8E20E91A7A3A}" destId="{A046D52F-6F3B-4B26-B036-61A0744E2C02}" srcOrd="4" destOrd="0" presId="urn:microsoft.com/office/officeart/2005/8/layout/cycle8"/>
    <dgm:cxn modelId="{5481A562-6090-4221-BF52-AA2F43C9D4C7}" type="presParOf" srcId="{A02CBA62-723A-435E-A276-8E20E91A7A3A}" destId="{A1375299-5B8D-4FCE-9E84-A24DD2AEA88E}" srcOrd="5" destOrd="0" presId="urn:microsoft.com/office/officeart/2005/8/layout/cycle8"/>
    <dgm:cxn modelId="{187CA2CA-ED93-4A38-9719-479395A48960}" type="presParOf" srcId="{A02CBA62-723A-435E-A276-8E20E91A7A3A}" destId="{F7FB6D0C-8385-4B57-A52E-F7EA390CFC27}" srcOrd="6" destOrd="0" presId="urn:microsoft.com/office/officeart/2005/8/layout/cycle8"/>
    <dgm:cxn modelId="{ECE98B40-BDFD-4A8A-A17E-5DA17C245620}" type="presParOf" srcId="{A02CBA62-723A-435E-A276-8E20E91A7A3A}" destId="{2A9E345C-36A1-43D2-B799-CF5AF5637FA8}" srcOrd="7" destOrd="0" presId="urn:microsoft.com/office/officeart/2005/8/layout/cycle8"/>
    <dgm:cxn modelId="{6251E02C-8F08-4078-9656-CA99CE7D4114}" type="presParOf" srcId="{A02CBA62-723A-435E-A276-8E20E91A7A3A}" destId="{D2D34EAC-27FF-42D9-BB79-01B38328982E}" srcOrd="8" destOrd="0" presId="urn:microsoft.com/office/officeart/2005/8/layout/cycle8"/>
    <dgm:cxn modelId="{CD1C40C9-0C31-4522-B6D5-412B82E5C664}" type="presParOf" srcId="{A02CBA62-723A-435E-A276-8E20E91A7A3A}" destId="{C762389B-3605-4B48-8694-17A40B13AB52}" srcOrd="9" destOrd="0" presId="urn:microsoft.com/office/officeart/2005/8/layout/cycle8"/>
    <dgm:cxn modelId="{73D0F290-D05F-438C-983C-B92081A0EDC5}" type="presParOf" srcId="{A02CBA62-723A-435E-A276-8E20E91A7A3A}" destId="{49A0A53C-084B-405F-9941-984931E23CFD}" srcOrd="10" destOrd="0" presId="urn:microsoft.com/office/officeart/2005/8/layout/cycle8"/>
    <dgm:cxn modelId="{B8C118A8-C8FD-42BA-9F86-9FE2E757BFFD}" type="presParOf" srcId="{A02CBA62-723A-435E-A276-8E20E91A7A3A}" destId="{831FCB4E-0A21-4E98-8AA7-A07ED289BC98}" srcOrd="11" destOrd="0" presId="urn:microsoft.com/office/officeart/2005/8/layout/cycle8"/>
    <dgm:cxn modelId="{69738156-BB90-4B79-8031-38861AB38C60}" type="presParOf" srcId="{A02CBA62-723A-435E-A276-8E20E91A7A3A}" destId="{DCDB2E76-A423-4687-BC0A-D069BA0F6FF4}" srcOrd="12" destOrd="0" presId="urn:microsoft.com/office/officeart/2005/8/layout/cycle8"/>
    <dgm:cxn modelId="{9D6A3C93-2AE3-4129-8A17-8588FFB58092}" type="presParOf" srcId="{A02CBA62-723A-435E-A276-8E20E91A7A3A}" destId="{5CE828DB-22E3-48D2-99C0-DA12A91805EB}" srcOrd="13" destOrd="0" presId="urn:microsoft.com/office/officeart/2005/8/layout/cycle8"/>
    <dgm:cxn modelId="{E9C79A9F-939F-4B6A-BA8C-E467C7D6F674}" type="presParOf" srcId="{A02CBA62-723A-435E-A276-8E20E91A7A3A}" destId="{D8615E2B-7DF4-4E01-8C15-1AE7C1629352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C31992-B72D-4656-8CB0-21863F3254FD}">
      <dsp:nvSpPr>
        <dsp:cNvPr id="0" name=""/>
        <dsp:cNvSpPr/>
      </dsp:nvSpPr>
      <dsp:spPr>
        <a:xfrm>
          <a:off x="1881902" y="352213"/>
          <a:ext cx="4551680" cy="4551680"/>
        </a:xfrm>
        <a:prstGeom prst="pie">
          <a:avLst>
            <a:gd name="adj1" fmla="val 16200000"/>
            <a:gd name="adj2" fmla="val 1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VALUE ORIENTATED  SERVICE            </a:t>
          </a:r>
          <a:endParaRPr lang="en-US" sz="2300" b="1" kern="120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280746" y="1316736"/>
        <a:ext cx="1625600" cy="1354666"/>
      </dsp:txXfrm>
    </dsp:sp>
    <dsp:sp modelId="{A046D52F-6F3B-4B26-B036-61A0744E2C02}">
      <dsp:nvSpPr>
        <dsp:cNvPr id="0" name=""/>
        <dsp:cNvSpPr/>
      </dsp:nvSpPr>
      <dsp:spPr>
        <a:xfrm>
          <a:off x="1788159" y="438669"/>
          <a:ext cx="4551680" cy="4551680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AUTONOMY DECISION MAKING</a:t>
          </a:r>
          <a:endParaRPr lang="en-US" sz="2300" b="1" kern="120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871893" y="3391842"/>
        <a:ext cx="2438400" cy="1192106"/>
      </dsp:txXfrm>
    </dsp:sp>
    <dsp:sp modelId="{D2D34EAC-27FF-42D9-BB79-01B38328982E}">
      <dsp:nvSpPr>
        <dsp:cNvPr id="0" name=""/>
        <dsp:cNvSpPr/>
      </dsp:nvSpPr>
      <dsp:spPr>
        <a:xfrm>
          <a:off x="1694416" y="352213"/>
          <a:ext cx="4551680" cy="4551680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ABSTRACT KNOWLEDGE</a:t>
          </a:r>
          <a:endParaRPr lang="en-US" sz="2000" b="1" kern="120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21653" y="1316736"/>
        <a:ext cx="1625600" cy="1354666"/>
      </dsp:txXfrm>
    </dsp:sp>
    <dsp:sp modelId="{DCDB2E76-A423-4687-BC0A-D069BA0F6FF4}">
      <dsp:nvSpPr>
        <dsp:cNvPr id="0" name=""/>
        <dsp:cNvSpPr/>
      </dsp:nvSpPr>
      <dsp:spPr>
        <a:xfrm>
          <a:off x="1600507" y="70442"/>
          <a:ext cx="5115221" cy="5115221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E828DB-22E3-48D2-99C0-DA12A91805EB}">
      <dsp:nvSpPr>
        <dsp:cNvPr id="0" name=""/>
        <dsp:cNvSpPr/>
      </dsp:nvSpPr>
      <dsp:spPr>
        <a:xfrm>
          <a:off x="1506389" y="156610"/>
          <a:ext cx="5115221" cy="5115221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615E2B-7DF4-4E01-8C15-1AE7C1629352}">
      <dsp:nvSpPr>
        <dsp:cNvPr id="0" name=""/>
        <dsp:cNvSpPr/>
      </dsp:nvSpPr>
      <dsp:spPr>
        <a:xfrm>
          <a:off x="1412270" y="70442"/>
          <a:ext cx="5115221" cy="5115221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E90DA7-5C37-401E-A030-1EC0A0D5F597}" type="datetimeFigureOut">
              <a:rPr lang="en-US" smtClean="0"/>
              <a:t>9/1/2020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7F693E-59CB-4633-AA75-E0F2CEDB07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214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7F693E-59CB-4633-AA75-E0F2CEDB07D4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067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7F693E-59CB-4633-AA75-E0F2CEDB07D4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572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30F34-D29C-4E03-A664-FA0B6FA90D20}" type="datetimeFigureOut">
              <a:rPr lang="en-US" smtClean="0"/>
              <a:t>9/1/2020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3D567-0815-4556-9D37-604C17C87B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028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30F34-D29C-4E03-A664-FA0B6FA90D20}" type="datetimeFigureOut">
              <a:rPr lang="en-US" smtClean="0"/>
              <a:t>9/1/2020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3D567-0815-4556-9D37-604C17C87B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127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30F34-D29C-4E03-A664-FA0B6FA90D20}" type="datetimeFigureOut">
              <a:rPr lang="en-US" smtClean="0"/>
              <a:t>9/1/2020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3D567-0815-4556-9D37-604C17C87B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102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30F34-D29C-4E03-A664-FA0B6FA90D20}" type="datetimeFigureOut">
              <a:rPr lang="en-US" smtClean="0"/>
              <a:t>9/1/2020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3D567-0815-4556-9D37-604C17C87B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842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30F34-D29C-4E03-A664-FA0B6FA90D20}" type="datetimeFigureOut">
              <a:rPr lang="en-US" smtClean="0"/>
              <a:t>9/1/2020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3D567-0815-4556-9D37-604C17C87B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674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30F34-D29C-4E03-A664-FA0B6FA90D20}" type="datetimeFigureOut">
              <a:rPr lang="en-US" smtClean="0"/>
              <a:t>9/1/2020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3D567-0815-4556-9D37-604C17C87B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100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30F34-D29C-4E03-A664-FA0B6FA90D20}" type="datetimeFigureOut">
              <a:rPr lang="en-US" smtClean="0"/>
              <a:t>9/1/2020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3D567-0815-4556-9D37-604C17C87B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922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30F34-D29C-4E03-A664-FA0B6FA90D20}" type="datetimeFigureOut">
              <a:rPr lang="en-US" smtClean="0"/>
              <a:t>9/1/2020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3D567-0815-4556-9D37-604C17C87B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604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30F34-D29C-4E03-A664-FA0B6FA90D20}" type="datetimeFigureOut">
              <a:rPr lang="en-US" smtClean="0"/>
              <a:t>9/1/2020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3D567-0815-4556-9D37-604C17C87B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966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30F34-D29C-4E03-A664-FA0B6FA90D20}" type="datetimeFigureOut">
              <a:rPr lang="en-US" smtClean="0"/>
              <a:t>9/1/2020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3D567-0815-4556-9D37-604C17C87B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836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30F34-D29C-4E03-A664-FA0B6FA90D20}" type="datetimeFigureOut">
              <a:rPr lang="en-US" smtClean="0"/>
              <a:t>9/1/2020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3D567-0815-4556-9D37-604C17C87B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601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430F34-D29C-4E03-A664-FA0B6FA90D20}" type="datetimeFigureOut">
              <a:rPr lang="en-US" smtClean="0"/>
              <a:t>9/1/2020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43D567-0815-4556-9D37-604C17C87B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970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PPD and E</a:t>
            </a:r>
            <a:endParaRPr lang="en-US"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67600" y="5476558"/>
            <a:ext cx="4419600" cy="992822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00B050"/>
                </a:solidFill>
                <a:latin typeface="Rage Italic" panose="03070502040507070304" pitchFamily="66" charset="0"/>
              </a:rPr>
              <a:t>htinaung</a:t>
            </a:r>
            <a:endParaRPr lang="en-US" sz="4800" dirty="0">
              <a:solidFill>
                <a:srgbClr val="00B050"/>
              </a:solidFill>
              <a:latin typeface="Rage Italic" panose="03070502040507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3776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073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36466" y="290294"/>
            <a:ext cx="6631660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  </a:t>
            </a:r>
            <a:endParaRPr lang="en-US" sz="32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3200" dirty="0" smtClean="0"/>
              <a:t>  Your clothing </a:t>
            </a:r>
            <a:r>
              <a:rPr lang="en-US" sz="3200" b="1" dirty="0" smtClean="0"/>
              <a:t>creates your image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3200" dirty="0" smtClean="0"/>
              <a:t>   Follow </a:t>
            </a:r>
            <a:r>
              <a:rPr lang="en-US" sz="3200" b="1" dirty="0" smtClean="0"/>
              <a:t>the dress code</a:t>
            </a:r>
            <a:r>
              <a:rPr lang="en-US" sz="3200" dirty="0" smtClean="0"/>
              <a:t> of </a:t>
            </a:r>
          </a:p>
          <a:p>
            <a:r>
              <a:rPr lang="en-US" sz="3200" dirty="0"/>
              <a:t> </a:t>
            </a:r>
            <a:r>
              <a:rPr lang="en-US" sz="3200" dirty="0" smtClean="0"/>
              <a:t>      the organization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3200" dirty="0" smtClean="0"/>
              <a:t>   </a:t>
            </a:r>
            <a:r>
              <a:rPr lang="en-US" sz="3200" b="1" dirty="0" smtClean="0"/>
              <a:t>Dress brings uniformity </a:t>
            </a:r>
            <a:r>
              <a:rPr lang="en-US" sz="3200" dirty="0" smtClean="0"/>
              <a:t>to </a:t>
            </a:r>
          </a:p>
          <a:p>
            <a:r>
              <a:rPr lang="en-US" sz="3200" dirty="0"/>
              <a:t> </a:t>
            </a:r>
            <a:r>
              <a:rPr lang="en-US" sz="3200" dirty="0" smtClean="0"/>
              <a:t>      the organization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3200" dirty="0" smtClean="0"/>
              <a:t>   It is part of </a:t>
            </a:r>
            <a:r>
              <a:rPr lang="en-US" sz="3200" b="1" dirty="0" smtClean="0"/>
              <a:t>organization culture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3200" dirty="0" smtClean="0"/>
              <a:t>   Do not dress provocatively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3200" b="1" dirty="0" smtClean="0"/>
              <a:t>   Dress to fit into the organization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3200" dirty="0" smtClean="0"/>
              <a:t>   Refrain from using heavily scented </a:t>
            </a:r>
          </a:p>
          <a:p>
            <a:r>
              <a:rPr lang="en-US" sz="3200" dirty="0"/>
              <a:t> </a:t>
            </a:r>
            <a:r>
              <a:rPr lang="en-US" sz="3200" dirty="0" smtClean="0"/>
              <a:t>      </a:t>
            </a:r>
            <a:r>
              <a:rPr lang="en-US" sz="3200" b="1" dirty="0" smtClean="0"/>
              <a:t>perfume</a:t>
            </a:r>
            <a:endParaRPr lang="en-US" b="1" dirty="0" smtClean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3875" y="990600"/>
            <a:ext cx="40576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APPEARANCE</a:t>
            </a:r>
          </a:p>
          <a:p>
            <a:pPr algn="ctr"/>
            <a:endParaRPr lang="en-US" sz="4000" dirty="0" smtClean="0"/>
          </a:p>
          <a:p>
            <a:pPr algn="ctr"/>
            <a:endParaRPr lang="en-US" sz="4000" dirty="0"/>
          </a:p>
          <a:p>
            <a:pPr algn="ctr"/>
            <a:endParaRPr lang="en-US" sz="4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283" y="1724025"/>
            <a:ext cx="2636797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93785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68690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929" y="576583"/>
            <a:ext cx="2171700" cy="59489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6568"/>
          <a:stretch/>
        </p:blipFill>
        <p:spPr>
          <a:xfrm>
            <a:off x="2866501" y="576583"/>
            <a:ext cx="2661459" cy="59489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9" t="-3333" r="11688" b="606"/>
          <a:stretch/>
        </p:blipFill>
        <p:spPr>
          <a:xfrm>
            <a:off x="5876896" y="394854"/>
            <a:ext cx="2836249" cy="61306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2" t="1651" r="23066" b="-1651"/>
          <a:stretch/>
        </p:blipFill>
        <p:spPr>
          <a:xfrm>
            <a:off x="9004931" y="576583"/>
            <a:ext cx="3077247" cy="594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6045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Show up on time [leave enough time for traffic]</a:t>
            </a:r>
          </a:p>
          <a:p>
            <a:r>
              <a:rPr lang="en-US" dirty="0" smtClean="0"/>
              <a:t>Arrive early [15 mins. before starting work]</a:t>
            </a:r>
          </a:p>
          <a:p>
            <a:r>
              <a:rPr lang="en-US" dirty="0" smtClean="0"/>
              <a:t>Meet all deadlines</a:t>
            </a:r>
          </a:p>
          <a:p>
            <a:r>
              <a:rPr lang="en-US" dirty="0" smtClean="0"/>
              <a:t>Be counted as responsible and reliable</a:t>
            </a:r>
          </a:p>
          <a:p>
            <a:r>
              <a:rPr lang="en-US" dirty="0" smtClean="0"/>
              <a:t>Multi-tasking</a:t>
            </a:r>
          </a:p>
          <a:p>
            <a:r>
              <a:rPr lang="en-US" dirty="0" smtClean="0"/>
              <a:t>Set priorities for each day</a:t>
            </a:r>
          </a:p>
          <a:p>
            <a:r>
              <a:rPr lang="en-US" dirty="0" smtClean="0"/>
              <a:t>Be abreast with daily schedule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1"/>
          <a:stretch/>
        </p:blipFill>
        <p:spPr bwMode="auto">
          <a:xfrm>
            <a:off x="8438440" y="1038224"/>
            <a:ext cx="2239083" cy="510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91589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0"/>
          <a:stretch/>
        </p:blipFill>
        <p:spPr bwMode="auto">
          <a:xfrm>
            <a:off x="6524625" y="1076325"/>
            <a:ext cx="5572125" cy="4467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ETHICAL </a:t>
            </a:r>
            <a:r>
              <a:rPr lang="en-US" dirty="0" smtClean="0"/>
              <a:t>STYLE   </a:t>
            </a:r>
            <a:r>
              <a:rPr lang="en-US" dirty="0" smtClean="0">
                <a:latin typeface="Zawgyi-One" pitchFamily="34" charset="0"/>
                <a:cs typeface="Zawgyi-One" pitchFamily="34" charset="0"/>
              </a:rPr>
              <a:t>၀ိနည္းထိုေသာ။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7725" y="1730375"/>
            <a:ext cx="8991600" cy="4351338"/>
          </a:xfrm>
        </p:spPr>
        <p:txBody>
          <a:bodyPr/>
          <a:lstStyle/>
          <a:p>
            <a:r>
              <a:rPr lang="en-US" sz="3600" dirty="0" smtClean="0"/>
              <a:t>Honesty [others and self]</a:t>
            </a:r>
          </a:p>
          <a:p>
            <a:r>
              <a:rPr lang="en-US" sz="3600" dirty="0" smtClean="0"/>
              <a:t>Maintain confidentiality</a:t>
            </a:r>
          </a:p>
          <a:p>
            <a:r>
              <a:rPr lang="en-US" sz="3600" dirty="0" smtClean="0"/>
              <a:t>Base </a:t>
            </a:r>
            <a:r>
              <a:rPr lang="en-US" sz="3600" dirty="0" smtClean="0"/>
              <a:t>action on sound rationale</a:t>
            </a:r>
          </a:p>
          <a:p>
            <a:r>
              <a:rPr lang="en-US" sz="3600" dirty="0" smtClean="0"/>
              <a:t>Do not misrepresent</a:t>
            </a:r>
          </a:p>
          <a:p>
            <a:r>
              <a:rPr lang="en-US" sz="3600" dirty="0" smtClean="0"/>
              <a:t>Believes the others recognise</a:t>
            </a:r>
          </a:p>
          <a:p>
            <a:pPr marL="0" indent="0">
              <a:buNone/>
            </a:pPr>
            <a:r>
              <a:rPr lang="en-US" sz="3600" dirty="0" smtClean="0"/>
              <a:t>  the stature of a professional</a:t>
            </a:r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3934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99" b="13601"/>
          <a:stretch/>
        </p:blipFill>
        <p:spPr bwMode="auto">
          <a:xfrm>
            <a:off x="7550908" y="1362075"/>
            <a:ext cx="4600067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ALTRUISTIC </a:t>
            </a:r>
            <a:r>
              <a:rPr lang="en-US" dirty="0" smtClean="0"/>
              <a:t>STYLE    </a:t>
            </a:r>
            <a:r>
              <a:rPr lang="en-US" dirty="0" smtClean="0">
                <a:latin typeface="Zawgyi-One" pitchFamily="34" charset="0"/>
                <a:cs typeface="Zawgyi-One" pitchFamily="34" charset="0"/>
              </a:rPr>
              <a:t>အနစ္နာခံေသာ။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 smtClean="0"/>
              <a:t>Behave unselfishly </a:t>
            </a:r>
            <a:r>
              <a:rPr lang="en-US" sz="3600" dirty="0" smtClean="0">
                <a:latin typeface="Zawgyi-One" pitchFamily="34" charset="0"/>
                <a:cs typeface="Zawgyi-One" pitchFamily="34" charset="0"/>
              </a:rPr>
              <a:t>တကိုယ္ေကာငး္</a:t>
            </a:r>
            <a:endParaRPr lang="en-US" sz="3600" dirty="0" smtClean="0"/>
          </a:p>
          <a:p>
            <a:r>
              <a:rPr lang="en-US" sz="4000" dirty="0" smtClean="0"/>
              <a:t>Devote to interest of others</a:t>
            </a:r>
          </a:p>
          <a:p>
            <a:r>
              <a:rPr lang="en-US" sz="4000" dirty="0" smtClean="0"/>
              <a:t>Show respect for others</a:t>
            </a:r>
          </a:p>
          <a:p>
            <a:r>
              <a:rPr lang="en-US" sz="4000" dirty="0" smtClean="0"/>
              <a:t>Show positive attitude towards </a:t>
            </a:r>
          </a:p>
          <a:p>
            <a:pPr marL="0" indent="0">
              <a:buNone/>
            </a:pPr>
            <a:r>
              <a:rPr lang="en-US" sz="4000" dirty="0"/>
              <a:t> </a:t>
            </a:r>
            <a:r>
              <a:rPr lang="en-US" sz="4000" dirty="0" smtClean="0"/>
              <a:t> co-workers, children, old-folks</a:t>
            </a:r>
          </a:p>
          <a:p>
            <a:pPr marL="0" indent="0">
              <a:buNone/>
            </a:pPr>
            <a:r>
              <a:rPr lang="en-US" sz="4000" dirty="0"/>
              <a:t> </a:t>
            </a:r>
            <a:r>
              <a:rPr lang="en-US" sz="4000" dirty="0" smtClean="0"/>
              <a:t> and community</a:t>
            </a:r>
          </a:p>
          <a:p>
            <a:endParaRPr lang="en-US" sz="3200" dirty="0" smtClean="0"/>
          </a:p>
          <a:p>
            <a:endParaRPr lang="en-US" sz="32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1246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325" y="307975"/>
            <a:ext cx="10887075" cy="1325563"/>
          </a:xfrm>
        </p:spPr>
        <p:txBody>
          <a:bodyPr/>
          <a:lstStyle/>
          <a:p>
            <a:r>
              <a:rPr lang="en-US" dirty="0" smtClean="0"/>
              <a:t>RESPONSIBLE  </a:t>
            </a:r>
            <a:r>
              <a:rPr lang="en-US" dirty="0" smtClean="0"/>
              <a:t>STYLE  </a:t>
            </a:r>
            <a:r>
              <a:rPr lang="en-US" dirty="0" smtClean="0">
                <a:latin typeface="Zawgyi-One" pitchFamily="34" charset="0"/>
                <a:cs typeface="Zawgyi-One" pitchFamily="34" charset="0"/>
              </a:rPr>
              <a:t>တာ၀န္ယူမႈရွိေသာ။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600" dirty="0" smtClean="0"/>
              <a:t>Promise what you can deliver</a:t>
            </a:r>
          </a:p>
          <a:p>
            <a:r>
              <a:rPr lang="en-US" sz="3600" dirty="0" smtClean="0"/>
              <a:t>Follow through</a:t>
            </a:r>
          </a:p>
          <a:p>
            <a:r>
              <a:rPr lang="en-US" sz="3600" dirty="0" smtClean="0"/>
              <a:t>Say “NO” without guilt</a:t>
            </a:r>
          </a:p>
          <a:p>
            <a:r>
              <a:rPr lang="en-US" sz="3600" dirty="0" smtClean="0"/>
              <a:t>Think before reacting</a:t>
            </a:r>
          </a:p>
          <a:p>
            <a:r>
              <a:rPr lang="en-US" sz="3600" dirty="0" smtClean="0"/>
              <a:t>Foresee outcomes</a:t>
            </a:r>
          </a:p>
          <a:p>
            <a:r>
              <a:rPr lang="en-US" sz="3600" dirty="0" smtClean="0"/>
              <a:t>Decide - based on possibilities</a:t>
            </a:r>
          </a:p>
          <a:p>
            <a:r>
              <a:rPr lang="en-US" sz="3600" dirty="0" smtClean="0"/>
              <a:t>Consider the best interest of patient</a:t>
            </a:r>
          </a:p>
          <a:p>
            <a:r>
              <a:rPr lang="en-US" sz="3600" dirty="0" smtClean="0"/>
              <a:t>EVALUATE: assess own contribution realistically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122" name="Picture 2" descr="Developing Globally Responsible Leaders | Leading in Context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5"/>
          <a:stretch/>
        </p:blipFill>
        <p:spPr bwMode="auto">
          <a:xfrm>
            <a:off x="6219825" y="1552575"/>
            <a:ext cx="5908397" cy="3552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74736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03200"/>
            <a:ext cx="10515600" cy="1435100"/>
          </a:xfrm>
        </p:spPr>
        <p:txBody>
          <a:bodyPr/>
          <a:lstStyle/>
          <a:p>
            <a:r>
              <a:rPr lang="en-US" dirty="0" smtClean="0"/>
              <a:t>THEORETICAL  </a:t>
            </a:r>
            <a:r>
              <a:rPr lang="en-US" dirty="0" smtClean="0">
                <a:latin typeface="Zawgyi-One" pitchFamily="34" charset="0"/>
                <a:cs typeface="Zawgyi-One" pitchFamily="34" charset="0"/>
              </a:rPr>
              <a:t>သေဘာတရားယွဥ္ေသာ။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2500" y="1863725"/>
            <a:ext cx="9324975" cy="4832350"/>
          </a:xfrm>
        </p:spPr>
        <p:txBody>
          <a:bodyPr>
            <a:noAutofit/>
          </a:bodyPr>
          <a:lstStyle/>
          <a:p>
            <a:r>
              <a:rPr lang="en-US" sz="3200" dirty="0" smtClean="0"/>
              <a:t>Practice critical thinking </a:t>
            </a:r>
            <a:r>
              <a:rPr lang="en-US" sz="3200" dirty="0" smtClean="0">
                <a:latin typeface="Zawgyi-One" pitchFamily="34" charset="0"/>
                <a:cs typeface="Zawgyi-One" pitchFamily="34" charset="0"/>
              </a:rPr>
              <a:t>ဆန္းစစ္ ေ၀ဖန္</a:t>
            </a:r>
          </a:p>
          <a:p>
            <a:r>
              <a:rPr lang="en-US" sz="3200" dirty="0"/>
              <a:t>K</a:t>
            </a:r>
            <a:r>
              <a:rPr lang="en-US" sz="3200" dirty="0" smtClean="0"/>
              <a:t>nowledge based contributions</a:t>
            </a:r>
          </a:p>
          <a:p>
            <a:r>
              <a:rPr lang="en-US" sz="3200" dirty="0" smtClean="0"/>
              <a:t>Appreciation for scholarship, research </a:t>
            </a:r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 and theory</a:t>
            </a:r>
          </a:p>
          <a:p>
            <a:r>
              <a:rPr lang="en-US" sz="3200" dirty="0"/>
              <a:t> </a:t>
            </a:r>
            <a:r>
              <a:rPr lang="en-US" sz="3200" dirty="0" smtClean="0"/>
              <a:t>Theoretical foundations of actions</a:t>
            </a:r>
          </a:p>
          <a:p>
            <a:r>
              <a:rPr lang="en-US" sz="3200" dirty="0" smtClean="0"/>
              <a:t>EVALUATE: own professional practice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 smtClean="0"/>
              <a:t>   in </a:t>
            </a:r>
            <a:r>
              <a:rPr lang="en-US" sz="3200" dirty="0" smtClean="0"/>
              <a:t>the light of </a:t>
            </a:r>
            <a:r>
              <a:rPr lang="en-US" sz="3200" dirty="0" smtClean="0"/>
              <a:t>new </a:t>
            </a:r>
            <a:r>
              <a:rPr lang="en-US" sz="3200" dirty="0" smtClean="0"/>
              <a:t>conditions </a:t>
            </a:r>
            <a:endParaRPr lang="en-US" sz="3200" dirty="0"/>
          </a:p>
          <a:p>
            <a:pPr marL="0" indent="0">
              <a:buNone/>
            </a:pPr>
            <a:r>
              <a:rPr lang="en-US" sz="3200" dirty="0" smtClean="0"/>
              <a:t>   and </a:t>
            </a:r>
            <a:r>
              <a:rPr lang="en-US" sz="3200" dirty="0" smtClean="0"/>
              <a:t>knowledge</a:t>
            </a:r>
          </a:p>
          <a:p>
            <a:pPr marL="0" indent="0">
              <a:buNone/>
            </a:pPr>
            <a:r>
              <a:rPr lang="en-US" sz="3200" dirty="0" smtClean="0"/>
              <a:t>   </a:t>
            </a:r>
          </a:p>
          <a:p>
            <a:pPr marL="0" indent="0">
              <a:buNone/>
            </a:pPr>
            <a:endParaRPr lang="en-US" sz="3200" dirty="0" smtClean="0"/>
          </a:p>
          <a:p>
            <a:endParaRPr lang="en-US" sz="32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2" r="8955"/>
          <a:stretch/>
        </p:blipFill>
        <p:spPr bwMode="auto">
          <a:xfrm>
            <a:off x="8067674" y="1333499"/>
            <a:ext cx="4013267" cy="471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2344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8" r="9582"/>
          <a:stretch/>
        </p:blipFill>
        <p:spPr bwMode="auto">
          <a:xfrm>
            <a:off x="7610475" y="1543049"/>
            <a:ext cx="4381500" cy="4629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851" y="365125"/>
            <a:ext cx="9925049" cy="1325563"/>
          </a:xfrm>
        </p:spPr>
        <p:txBody>
          <a:bodyPr/>
          <a:lstStyle/>
          <a:p>
            <a:r>
              <a:rPr lang="en-US" dirty="0" smtClean="0"/>
              <a:t>COMMITTED </a:t>
            </a:r>
            <a:r>
              <a:rPr lang="en-US" dirty="0" smtClean="0"/>
              <a:t>   </a:t>
            </a:r>
            <a:r>
              <a:rPr lang="en-US" dirty="0" smtClean="0">
                <a:latin typeface="Zawgyi-One" pitchFamily="34" charset="0"/>
                <a:cs typeface="Zawgyi-One" pitchFamily="34" charset="0"/>
              </a:rPr>
              <a:t>အလုပ္တြင္နွစ္ျ</a:t>
            </a:r>
            <a:r>
              <a:rPr lang="en-US" dirty="0" smtClean="0">
                <a:latin typeface="Zawgyi-One" pitchFamily="34" charset="0"/>
                <a:cs typeface="Zawgyi-One" pitchFamily="34" charset="0"/>
              </a:rPr>
              <a:t>မဳပ္ေသာ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3900" y="1682750"/>
            <a:ext cx="7296150" cy="4351338"/>
          </a:xfrm>
        </p:spPr>
        <p:txBody>
          <a:bodyPr>
            <a:normAutofit fontScale="92500"/>
          </a:bodyPr>
          <a:lstStyle/>
          <a:p>
            <a:r>
              <a:rPr lang="en-US" sz="3600" dirty="0" smtClean="0"/>
              <a:t>Spend time beyond the call of duty </a:t>
            </a:r>
          </a:p>
          <a:p>
            <a:r>
              <a:rPr lang="en-US" sz="3600" dirty="0" smtClean="0"/>
              <a:t>Become member of organisation</a:t>
            </a:r>
          </a:p>
          <a:p>
            <a:r>
              <a:rPr lang="en-US" sz="3600" dirty="0" smtClean="0"/>
              <a:t>Take active part in organisation</a:t>
            </a:r>
          </a:p>
          <a:p>
            <a:r>
              <a:rPr lang="en-US" sz="3600" dirty="0" smtClean="0"/>
              <a:t>Identify with organisation</a:t>
            </a:r>
          </a:p>
          <a:p>
            <a:pPr marL="0" indent="0">
              <a:buNone/>
            </a:pPr>
            <a:r>
              <a:rPr lang="en-US" sz="3600" dirty="0" smtClean="0"/>
              <a:t>  (when praised or criticised)</a:t>
            </a:r>
          </a:p>
          <a:p>
            <a:r>
              <a:rPr lang="en-US" sz="3600" dirty="0" smtClean="0"/>
              <a:t>Articulate the profession’s philosophy</a:t>
            </a:r>
          </a:p>
          <a:p>
            <a:pPr marL="0" indent="0">
              <a:buNone/>
            </a:pPr>
            <a:r>
              <a:rPr lang="en-US" sz="3600" dirty="0"/>
              <a:t> </a:t>
            </a:r>
            <a:r>
              <a:rPr lang="en-US" sz="3600" dirty="0" smtClean="0"/>
              <a:t> </a:t>
            </a:r>
            <a:r>
              <a:rPr lang="en-US" sz="3600" dirty="0"/>
              <a:t>t</a:t>
            </a:r>
            <a:r>
              <a:rPr lang="en-US" sz="3600" dirty="0" smtClean="0"/>
              <a:t>o the public.</a:t>
            </a:r>
          </a:p>
          <a:p>
            <a:endParaRPr lang="en-US" sz="3200" dirty="0" smtClean="0"/>
          </a:p>
          <a:p>
            <a:endParaRPr lang="en-US" sz="3200" dirty="0" smtClean="0"/>
          </a:p>
          <a:p>
            <a:endParaRPr lang="en-US" sz="3200" dirty="0" smtClean="0"/>
          </a:p>
          <a:p>
            <a:endParaRPr lang="en-US" sz="3200" dirty="0" smtClean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855399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49" y="400050"/>
            <a:ext cx="4650845" cy="580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763250" cy="1325563"/>
          </a:xfrm>
        </p:spPr>
        <p:txBody>
          <a:bodyPr/>
          <a:lstStyle/>
          <a:p>
            <a:r>
              <a:rPr lang="en-US" dirty="0" smtClean="0"/>
              <a:t>INTELLECTUAL  </a:t>
            </a:r>
            <a:r>
              <a:rPr lang="en-US" dirty="0" smtClean="0"/>
              <a:t>STYLE  </a:t>
            </a:r>
            <a:r>
              <a:rPr lang="en-US" dirty="0" smtClean="0">
                <a:latin typeface="Zawgyi-One" pitchFamily="34" charset="0"/>
                <a:cs typeface="Zawgyi-One" pitchFamily="34" charset="0"/>
              </a:rPr>
              <a:t>ဥါဏ္အားေကာင္း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625" y="1657350"/>
            <a:ext cx="6362700" cy="495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Read current journals</a:t>
            </a:r>
          </a:p>
          <a:p>
            <a:r>
              <a:rPr lang="en-US" sz="3200" dirty="0" smtClean="0"/>
              <a:t>Keep abreast of technical advances</a:t>
            </a:r>
          </a:p>
          <a:p>
            <a:r>
              <a:rPr lang="en-US" sz="3200" dirty="0" smtClean="0"/>
              <a:t>Read about related professions</a:t>
            </a:r>
          </a:p>
          <a:p>
            <a:r>
              <a:rPr lang="en-US" sz="3200" dirty="0" smtClean="0"/>
              <a:t>Interact with colleagues </a:t>
            </a:r>
          </a:p>
          <a:p>
            <a:r>
              <a:rPr lang="en-US" sz="3200" dirty="0" smtClean="0"/>
              <a:t>Participate in conferences</a:t>
            </a:r>
          </a:p>
          <a:p>
            <a:r>
              <a:rPr lang="en-US" sz="3200" dirty="0" smtClean="0"/>
              <a:t>Attend courses and workshops</a:t>
            </a:r>
          </a:p>
          <a:p>
            <a:r>
              <a:rPr lang="en-US" sz="3200" dirty="0" smtClean="0"/>
              <a:t>Develop performance skills</a:t>
            </a:r>
          </a:p>
          <a:p>
            <a:r>
              <a:rPr lang="en-US" sz="3200" dirty="0" smtClean="0"/>
              <a:t>Strive towards self improvement</a:t>
            </a:r>
          </a:p>
          <a:p>
            <a:endParaRPr lang="en-US" sz="3200" dirty="0" smtClean="0"/>
          </a:p>
          <a:p>
            <a:endParaRPr lang="en-US" sz="3200" dirty="0" smtClean="0"/>
          </a:p>
          <a:p>
            <a:endParaRPr lang="en-US" sz="3200" dirty="0" smtClean="0"/>
          </a:p>
          <a:p>
            <a:endParaRPr lang="en-US" sz="3200" dirty="0" smtClean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904978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4-C</a:t>
            </a:r>
            <a:r>
              <a:rPr lang="en-US" sz="3200" dirty="0" smtClean="0"/>
              <a:t>s</a:t>
            </a:r>
            <a:r>
              <a:rPr lang="en-US" dirty="0" smtClean="0"/>
              <a:t>  to  SUCCESS</a:t>
            </a:r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" y="1416050"/>
            <a:ext cx="7538231" cy="473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 descr="Success vector illustration | Premium Vecto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0" t="8407" r="11714" b="11458"/>
          <a:stretch/>
        </p:blipFill>
        <p:spPr bwMode="auto">
          <a:xfrm>
            <a:off x="8096249" y="923926"/>
            <a:ext cx="4000501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21333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14901"/>
            <a:ext cx="10515600" cy="46620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b="1" dirty="0" smtClean="0">
                <a:latin typeface="Daniel" panose="020B0800000000000000" pitchFamily="34" charset="0"/>
              </a:rPr>
              <a:t>What is professionalism?</a:t>
            </a:r>
            <a:endParaRPr lang="en-US" sz="4800" b="1" dirty="0">
              <a:latin typeface="Daniel" panose="020B0800000000000000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818" y="2362576"/>
            <a:ext cx="7167877" cy="4440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2098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268" t="6454" r="4165" b="5568"/>
          <a:stretch/>
        </p:blipFill>
        <p:spPr>
          <a:xfrm>
            <a:off x="0" y="-2"/>
            <a:ext cx="12192000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41737" y="1790700"/>
            <a:ext cx="2029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Zawgyi-One" pitchFamily="34" charset="0"/>
                <a:cs typeface="Zawgyi-One" pitchFamily="34" charset="0"/>
              </a:rPr>
              <a:t>အတုျမင္ကာလ</a:t>
            </a:r>
            <a:endParaRPr lang="en-US" sz="2400" b="1" dirty="0"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10300" y="2581275"/>
            <a:ext cx="24561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Zawgyi-One" pitchFamily="34" charset="0"/>
                <a:cs typeface="Zawgyi-One" pitchFamily="34" charset="0"/>
              </a:rPr>
              <a:t>အတတ္သင္ကာလ</a:t>
            </a:r>
            <a:endParaRPr lang="en-US" sz="2400" b="1" dirty="0"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39150" y="3495675"/>
            <a:ext cx="2020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Zawgyi-One" pitchFamily="34" charset="0"/>
                <a:cs typeface="Zawgyi-One" pitchFamily="34" charset="0"/>
              </a:rPr>
              <a:t>စမ္းစစ္မႈကာလ</a:t>
            </a:r>
            <a:endParaRPr lang="en-US" sz="2400" b="1" dirty="0"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10475" y="5800725"/>
            <a:ext cx="19896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Zawgyi-One" pitchFamily="34" charset="0"/>
                <a:cs typeface="Zawgyi-One" pitchFamily="34" charset="0"/>
              </a:rPr>
              <a:t>ဘက္စံု သမူဟ</a:t>
            </a:r>
            <a:endParaRPr lang="en-US" sz="2400" b="1" dirty="0">
              <a:latin typeface="Zawgyi-One" pitchFamily="34" charset="0"/>
              <a:cs typeface="Zawgyi-On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27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47950" y="4314825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Zawgyi-One" pitchFamily="34" charset="0"/>
                <a:cs typeface="Zawgyi-One" pitchFamily="34" charset="0"/>
              </a:rPr>
              <a:t>ကိုယ္နႈတ္အမူအရာ</a:t>
            </a:r>
            <a:endParaRPr lang="en-US" sz="2400" dirty="0">
              <a:solidFill>
                <a:schemeClr val="bg1"/>
              </a:solidFill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57950" y="2571750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Zawgyi-One" pitchFamily="34" charset="0"/>
                <a:cs typeface="Zawgyi-One" pitchFamily="34" charset="0"/>
              </a:rPr>
              <a:t>ဆက္ဆံေရး</a:t>
            </a:r>
            <a:endParaRPr lang="en-US" sz="2400" dirty="0">
              <a:solidFill>
                <a:schemeClr val="bg1"/>
              </a:solidFill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91200" y="3238500"/>
            <a:ext cx="2533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Zawgyi-One" pitchFamily="34" charset="0"/>
                <a:cs typeface="Zawgyi-One" pitchFamily="34" charset="0"/>
              </a:rPr>
              <a:t>အလုပ္ၾကြမ္းၾကင္မႈ</a:t>
            </a:r>
            <a:endParaRPr lang="en-US" sz="2400" dirty="0">
              <a:solidFill>
                <a:schemeClr val="bg1"/>
              </a:solidFill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14850" y="1914525"/>
            <a:ext cx="4171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Zawgyi-One" pitchFamily="34" charset="0"/>
                <a:cs typeface="Zawgyi-One" pitchFamily="34" charset="0"/>
              </a:rPr>
              <a:t>ပံုရိပ္ သြင္ျပင္ လကၡဏာ</a:t>
            </a:r>
            <a:endParaRPr lang="en-US" sz="2400" dirty="0">
              <a:solidFill>
                <a:schemeClr val="bg1"/>
              </a:solidFill>
              <a:latin typeface="Zawgyi-One" pitchFamily="34" charset="0"/>
              <a:cs typeface="Zawgyi-On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2592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71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2950" y="2562225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dirty="0" smtClean="0">
                <a:solidFill>
                  <a:prstClr val="white"/>
                </a:solidFill>
                <a:latin typeface="Zawgyi-One" pitchFamily="34" charset="0"/>
                <a:cs typeface="Zawgyi-One" pitchFamily="34" charset="0"/>
              </a:rPr>
              <a:t>ၾက</a:t>
            </a:r>
            <a:r>
              <a:rPr lang="en-US" sz="2400" dirty="0">
                <a:solidFill>
                  <a:prstClr val="white"/>
                </a:solidFill>
                <a:latin typeface="Zawgyi-One" pitchFamily="34" charset="0"/>
                <a:cs typeface="Zawgyi-One" pitchFamily="34" charset="0"/>
              </a:rPr>
              <a:t>ြမ္းၾကင္မႈ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95800" y="3214022"/>
            <a:ext cx="1771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Zawgyi-One" pitchFamily="34" charset="0"/>
                <a:cs typeface="Zawgyi-One" pitchFamily="34" charset="0"/>
              </a:rPr>
              <a:t>ကိုယ္ျခင္းစါမႈ</a:t>
            </a:r>
            <a:endParaRPr lang="en-US" sz="2400" dirty="0">
              <a:solidFill>
                <a:schemeClr val="bg1"/>
              </a:solidFill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19650" y="1905000"/>
            <a:ext cx="1598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Zawgyi-One" pitchFamily="34" charset="0"/>
                <a:cs typeface="Zawgyi-One" pitchFamily="34" charset="0"/>
              </a:rPr>
              <a:t>ယံုၾကည္ရမႈ</a:t>
            </a:r>
            <a:endParaRPr lang="en-US" sz="2400" dirty="0">
              <a:solidFill>
                <a:schemeClr val="bg1"/>
              </a:solidFill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95800" y="3867150"/>
            <a:ext cx="2085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Zawgyi-One" pitchFamily="34" charset="0"/>
                <a:cs typeface="Zawgyi-One" pitchFamily="34" charset="0"/>
              </a:rPr>
              <a:t>ေလးစါးတတ္မႈ</a:t>
            </a:r>
            <a:endParaRPr lang="en-US" sz="2400" dirty="0">
              <a:solidFill>
                <a:schemeClr val="bg1"/>
              </a:solidFill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43425" y="4533900"/>
            <a:ext cx="2162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Zawgyi-One" pitchFamily="34" charset="0"/>
                <a:cs typeface="Zawgyi-One" pitchFamily="34" charset="0"/>
              </a:rPr>
              <a:t>ဂရုတစိုက္ ရွိမႈ</a:t>
            </a:r>
            <a:endParaRPr lang="en-US" sz="2400" dirty="0">
              <a:solidFill>
                <a:schemeClr val="bg1"/>
              </a:solidFill>
              <a:latin typeface="Zawgyi-One" pitchFamily="34" charset="0"/>
              <a:cs typeface="Zawgyi-On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9632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68200" cy="68580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38976" y="1878331"/>
            <a:ext cx="4305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Zawgyi-One" pitchFamily="34" charset="0"/>
                <a:cs typeface="Zawgyi-One" pitchFamily="34" charset="0"/>
              </a:rPr>
              <a:t>ကုသေရး အ၀ိုင္းအ၀န္ တြင္းသာ </a:t>
            </a:r>
            <a:endParaRPr lang="en-US" sz="2400" dirty="0">
              <a:solidFill>
                <a:schemeClr val="bg1"/>
              </a:solidFill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91100" y="3143250"/>
            <a:ext cx="5676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Zawgyi-One" pitchFamily="34" charset="0"/>
                <a:cs typeface="Zawgyi-One" pitchFamily="34" charset="0"/>
              </a:rPr>
              <a:t>အႏၱရယ္ကင္းေသာ ယံုၾကည္ရေသာ အေျခခံ</a:t>
            </a:r>
            <a:endParaRPr lang="en-US" sz="2400" dirty="0">
              <a:solidFill>
                <a:schemeClr val="bg1"/>
              </a:solidFill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01075" y="3800475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Zawgyi-One" pitchFamily="34" charset="0"/>
                <a:cs typeface="Zawgyi-One" pitchFamily="34" charset="0"/>
              </a:rPr>
              <a:t>ဆက္ဆံေရးေဘာင္</a:t>
            </a:r>
            <a:endParaRPr lang="en-US" sz="2400" dirty="0">
              <a:solidFill>
                <a:schemeClr val="bg1"/>
              </a:solidFill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14625" y="5553075"/>
            <a:ext cx="4143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Zawgyi-One" pitchFamily="34" charset="0"/>
                <a:cs typeface="Zawgyi-One" pitchFamily="34" charset="0"/>
              </a:rPr>
              <a:t>ၾသဇါ ပါ၀ါ မညီမွ်မႈ။</a:t>
            </a:r>
            <a:endParaRPr lang="en-US" sz="2400" dirty="0">
              <a:solidFill>
                <a:schemeClr val="bg1"/>
              </a:solidFill>
              <a:latin typeface="Zawgyi-One" pitchFamily="34" charset="0"/>
              <a:cs typeface="Zawgyi-On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3949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33775" y="1905000"/>
            <a:ext cx="1207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Zawgyi-One" pitchFamily="34" charset="0"/>
                <a:cs typeface="Zawgyi-One" pitchFamily="34" charset="0"/>
              </a:rPr>
              <a:t>လိုအပ္မႈ</a:t>
            </a:r>
            <a:endParaRPr lang="en-US" sz="2400" dirty="0">
              <a:solidFill>
                <a:schemeClr val="bg1"/>
              </a:solidFill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62350" y="2533650"/>
            <a:ext cx="2592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Zawgyi-One" pitchFamily="34" charset="0"/>
                <a:cs typeface="Zawgyi-One" pitchFamily="34" charset="0"/>
              </a:rPr>
              <a:t>ယံုၾကည္ ကိုးကြယ္မႈ</a:t>
            </a:r>
            <a:endParaRPr lang="en-US" sz="2400" dirty="0">
              <a:solidFill>
                <a:schemeClr val="bg1"/>
              </a:solidFill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58282" y="3209925"/>
            <a:ext cx="1694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Zawgyi-One" pitchFamily="34" charset="0"/>
                <a:cs typeface="Zawgyi-One" pitchFamily="34" charset="0"/>
              </a:rPr>
              <a:t>ပူပန္မႈ</a:t>
            </a:r>
            <a:endParaRPr lang="en-US" sz="2400" dirty="0">
              <a:solidFill>
                <a:schemeClr val="bg1"/>
              </a:solidFill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33775" y="3924300"/>
            <a:ext cx="2562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Zawgyi-One" pitchFamily="34" charset="0"/>
                <a:cs typeface="Zawgyi-One" pitchFamily="34" charset="0"/>
              </a:rPr>
              <a:t>တန္ဖိုးထားမႈ</a:t>
            </a:r>
            <a:endParaRPr lang="en-US" sz="2400" dirty="0">
              <a:solidFill>
                <a:schemeClr val="bg1"/>
              </a:solidFill>
              <a:latin typeface="Zawgyi-One" pitchFamily="34" charset="0"/>
              <a:cs typeface="Zawgyi-On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4361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277350" y="1866900"/>
            <a:ext cx="2505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Zawgyi-One" pitchFamily="34" charset="0"/>
                <a:cs typeface="Zawgyi-One" pitchFamily="34" charset="0"/>
              </a:rPr>
              <a:t>လူမႈ ဆက္ဆံေရး</a:t>
            </a:r>
            <a:endParaRPr lang="en-US" sz="2400" dirty="0">
              <a:solidFill>
                <a:schemeClr val="bg1"/>
              </a:solidFill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53500" y="2571750"/>
            <a:ext cx="2828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Zawgyi-One" pitchFamily="34" charset="0"/>
                <a:cs typeface="Zawgyi-One" pitchFamily="34" charset="0"/>
              </a:rPr>
              <a:t>မေလွ်ာ္ ဆက္သြယ္မႈ</a:t>
            </a:r>
            <a:endParaRPr lang="en-US" sz="2400" dirty="0">
              <a:solidFill>
                <a:schemeClr val="bg1"/>
              </a:solidFill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467725" y="3905250"/>
            <a:ext cx="2609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Zawgyi-One" pitchFamily="34" charset="0"/>
                <a:cs typeface="Zawgyi-One" pitchFamily="34" charset="0"/>
              </a:rPr>
              <a:t>အျမတ္ထုတ္မႈ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67176" y="5076825"/>
            <a:ext cx="4972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Zawgyi-One" pitchFamily="34" charset="0"/>
                <a:cs typeface="Zawgyi-One" pitchFamily="34" charset="0"/>
              </a:rPr>
              <a:t>လွ်ဳိ ့၀ွက္ထားရမည္ကို ခ်ိုဳးေဖါက္ျခင္း</a:t>
            </a:r>
            <a:r>
              <a:rPr lang="en-US" sz="2400" dirty="0">
                <a:solidFill>
                  <a:schemeClr val="bg1"/>
                </a:solidFill>
                <a:latin typeface="Zawgyi-One" pitchFamily="34" charset="0"/>
                <a:cs typeface="Zawgyi-One" pitchFamily="34" charset="0"/>
              </a:rPr>
              <a:t>။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020174" y="3238500"/>
            <a:ext cx="3209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Zawgyi-One" pitchFamily="34" charset="0"/>
                <a:cs typeface="Zawgyi-One" pitchFamily="34" charset="0"/>
              </a:rPr>
              <a:t>မေလွ်ာ္ေသာ ဖြင့္ဟမႈ</a:t>
            </a:r>
            <a:endParaRPr lang="en-US" sz="2400" dirty="0">
              <a:solidFill>
                <a:schemeClr val="bg1"/>
              </a:solidFill>
              <a:latin typeface="Zawgyi-One" pitchFamily="34" charset="0"/>
              <a:cs typeface="Zawgyi-On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023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" y="-7293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76800" y="1905000"/>
            <a:ext cx="3067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Zawgyi-One" pitchFamily="34" charset="0"/>
                <a:cs typeface="Zawgyi-One" pitchFamily="34" charset="0"/>
              </a:rPr>
              <a:t>စိတ္ခ် ယုံၾကည္ ရေသာ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95825" y="2533650"/>
            <a:ext cx="4000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Zawgyi-One" pitchFamily="34" charset="0"/>
                <a:cs typeface="Zawgyi-One" pitchFamily="34" charset="0"/>
              </a:rPr>
              <a:t>လုပ္ငန္း ကၽြမ္းက်င္မႈ ရွိေသာ</a:t>
            </a:r>
            <a:endParaRPr lang="en-US" sz="2400" dirty="0">
              <a:solidFill>
                <a:schemeClr val="bg1"/>
              </a:solidFill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29150" y="3228975"/>
            <a:ext cx="3943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Zawgyi-One" pitchFamily="34" charset="0"/>
                <a:cs typeface="Zawgyi-One" pitchFamily="34" charset="0"/>
              </a:rPr>
              <a:t>အေထာက္အကူ ေပးေသာ</a:t>
            </a:r>
            <a:endParaRPr lang="en-US" sz="2400" dirty="0">
              <a:solidFill>
                <a:schemeClr val="bg1"/>
              </a:solidFill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05300" y="3895725"/>
            <a:ext cx="2524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Zawgyi-One" pitchFamily="34" charset="0"/>
                <a:cs typeface="Zawgyi-One" pitchFamily="34" charset="0"/>
              </a:rPr>
              <a:t>ေလးစါမႈရွိေသာ</a:t>
            </a:r>
            <a:endParaRPr lang="en-US" sz="2400" dirty="0">
              <a:solidFill>
                <a:schemeClr val="bg1"/>
              </a:solidFill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62475" y="4600575"/>
            <a:ext cx="1952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Zawgyi-One" pitchFamily="34" charset="0"/>
                <a:cs typeface="Zawgyi-One" pitchFamily="34" charset="0"/>
              </a:rPr>
              <a:t>တာ၀န္ခံေသာ</a:t>
            </a:r>
            <a:endParaRPr lang="en-US" sz="2400" dirty="0">
              <a:solidFill>
                <a:schemeClr val="bg1"/>
              </a:solidFill>
              <a:latin typeface="Zawgyi-One" pitchFamily="34" charset="0"/>
              <a:cs typeface="Zawgyi-On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2240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3350" y="-211725"/>
            <a:ext cx="12192000" cy="68477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86499" y="2114550"/>
            <a:ext cx="5114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Zawgyi-One" pitchFamily="34" charset="0"/>
                <a:cs typeface="Zawgyi-One" pitchFamily="34" charset="0"/>
              </a:rPr>
              <a:t>လုပ္ငန္းသေဘာအရ ယံုၾကည္ရျခင္း</a:t>
            </a:r>
            <a:endParaRPr lang="en-US" sz="2400" dirty="0">
              <a:solidFill>
                <a:schemeClr val="bg1"/>
              </a:solidFill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76950" y="2790825"/>
            <a:ext cx="4067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Zawgyi-One" pitchFamily="34" charset="0"/>
                <a:cs typeface="Zawgyi-One" pitchFamily="34" charset="0"/>
              </a:rPr>
              <a:t>အျပန္အလွန္ ေလးစါးျခင္း</a:t>
            </a:r>
            <a:endParaRPr lang="en-US" sz="2400" dirty="0">
              <a:solidFill>
                <a:schemeClr val="bg1"/>
              </a:solidFill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6725" y="5676126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Zawgyi-One" pitchFamily="34" charset="0"/>
                <a:cs typeface="Zawgyi-One" pitchFamily="34" charset="0"/>
              </a:rPr>
              <a:t>့</a:t>
            </a:r>
            <a:endParaRPr lang="en-US" sz="2400" dirty="0">
              <a:solidFill>
                <a:schemeClr val="bg1"/>
              </a:solidFill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00425" y="3876675"/>
            <a:ext cx="4057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Zawgyi-One" pitchFamily="34" charset="0"/>
                <a:cs typeface="Zawgyi-One" pitchFamily="34" charset="0"/>
              </a:rPr>
              <a:t>ပြင့္လင္းေသာ ဆက္ဆံမႈ ရွိျခင္း</a:t>
            </a:r>
            <a:endParaRPr lang="en-US" sz="2400" dirty="0">
              <a:solidFill>
                <a:schemeClr val="bg1"/>
              </a:solidFill>
              <a:latin typeface="Zawgyi-One" pitchFamily="34" charset="0"/>
              <a:cs typeface="Zawgyi-On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6225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55773" cy="68852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43474" y="1885950"/>
            <a:ext cx="4048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dirty="0">
                <a:solidFill>
                  <a:prstClr val="white"/>
                </a:solidFill>
                <a:latin typeface="Zawgyi-One" pitchFamily="34" charset="0"/>
                <a:cs typeface="Zawgyi-One" pitchFamily="34" charset="0"/>
              </a:rPr>
              <a:t>လုပ္ငန္း ကၽြမ္းက်င္မႈ ရ</a:t>
            </a:r>
            <a:r>
              <a:rPr lang="en-US" sz="2400" dirty="0" smtClean="0">
                <a:solidFill>
                  <a:prstClr val="white"/>
                </a:solidFill>
                <a:latin typeface="Zawgyi-One" pitchFamily="34" charset="0"/>
                <a:cs typeface="Zawgyi-One" pitchFamily="34" charset="0"/>
              </a:rPr>
              <a:t>ွိသည္</a:t>
            </a:r>
            <a:endParaRPr lang="en-US" sz="2400" dirty="0">
              <a:solidFill>
                <a:prstClr val="white"/>
              </a:solidFill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62549" y="2615773"/>
            <a:ext cx="4162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dirty="0">
                <a:solidFill>
                  <a:prstClr val="white"/>
                </a:solidFill>
                <a:latin typeface="Zawgyi-One" pitchFamily="34" charset="0"/>
                <a:cs typeface="Zawgyi-One" pitchFamily="34" charset="0"/>
              </a:rPr>
              <a:t>စိတ္ခ် ယုံၾကည္ </a:t>
            </a:r>
            <a:r>
              <a:rPr lang="en-US" sz="2400" dirty="0" smtClean="0">
                <a:solidFill>
                  <a:prstClr val="white"/>
                </a:solidFill>
                <a:latin typeface="Zawgyi-One" pitchFamily="34" charset="0"/>
                <a:cs typeface="Zawgyi-One" pitchFamily="34" charset="0"/>
              </a:rPr>
              <a:t>ရသည္</a:t>
            </a:r>
            <a:endParaRPr lang="en-US" sz="2400" dirty="0">
              <a:solidFill>
                <a:prstClr val="white"/>
              </a:solidFill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33949" y="3242624"/>
            <a:ext cx="4229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dirty="0" smtClean="0">
                <a:solidFill>
                  <a:prstClr val="white"/>
                </a:solidFill>
                <a:latin typeface="Zawgyi-One" pitchFamily="34" charset="0"/>
                <a:cs typeface="Zawgyi-One" pitchFamily="34" charset="0"/>
              </a:rPr>
              <a:t>အရာရာ ေ</a:t>
            </a:r>
            <a:r>
              <a:rPr lang="en-US" sz="2400" dirty="0">
                <a:solidFill>
                  <a:prstClr val="white"/>
                </a:solidFill>
                <a:latin typeface="Zawgyi-One" pitchFamily="34" charset="0"/>
                <a:cs typeface="Zawgyi-One" pitchFamily="34" charset="0"/>
              </a:rPr>
              <a:t>လးစ</a:t>
            </a:r>
            <a:r>
              <a:rPr lang="en-US" sz="2400" dirty="0" smtClean="0">
                <a:solidFill>
                  <a:prstClr val="white"/>
                </a:solidFill>
                <a:latin typeface="Zawgyi-One" pitchFamily="34" charset="0"/>
                <a:cs typeface="Zawgyi-One" pitchFamily="34" charset="0"/>
              </a:rPr>
              <a:t>ါး သမ</a:t>
            </a:r>
            <a:r>
              <a:rPr lang="en-US" sz="2400" dirty="0">
                <a:solidFill>
                  <a:prstClr val="white"/>
                </a:solidFill>
                <a:latin typeface="Zawgyi-One" pitchFamily="34" charset="0"/>
                <a:cs typeface="Zawgyi-One" pitchFamily="34" charset="0"/>
              </a:rPr>
              <a:t>ႈရ</a:t>
            </a:r>
            <a:r>
              <a:rPr lang="en-US" sz="2400" dirty="0" smtClean="0">
                <a:solidFill>
                  <a:prstClr val="white"/>
                </a:solidFill>
                <a:latin typeface="Zawgyi-One" pitchFamily="34" charset="0"/>
                <a:cs typeface="Zawgyi-One" pitchFamily="34" charset="0"/>
              </a:rPr>
              <a:t>ွိသည္</a:t>
            </a:r>
            <a:endParaRPr lang="en-US" sz="2400" dirty="0">
              <a:solidFill>
                <a:prstClr val="white"/>
              </a:solidFill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62726" y="3943350"/>
            <a:ext cx="2647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Zawgyi-One" pitchFamily="34" charset="0"/>
                <a:cs typeface="Zawgyi-One" pitchFamily="34" charset="0"/>
              </a:rPr>
              <a:t>တည္ၾကည္သည္</a:t>
            </a:r>
            <a:endParaRPr lang="en-US" sz="2400" dirty="0">
              <a:solidFill>
                <a:schemeClr val="bg1"/>
              </a:solidFill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05398" y="4610100"/>
            <a:ext cx="4048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Zawgyi-One" pitchFamily="34" charset="0"/>
                <a:cs typeface="Zawgyi-One" pitchFamily="34" charset="0"/>
              </a:rPr>
              <a:t>ေထာက္ထား ညွာတာသည္</a:t>
            </a:r>
            <a:endParaRPr lang="en-US" sz="2400" dirty="0">
              <a:solidFill>
                <a:schemeClr val="bg1"/>
              </a:solidFill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48226" y="5238750"/>
            <a:ext cx="3695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Zawgyi-One" pitchFamily="34" charset="0"/>
                <a:cs typeface="Zawgyi-One" pitchFamily="34" charset="0"/>
              </a:rPr>
              <a:t>ကိုယ္ျခင္းစါ တရား ရွိသည္</a:t>
            </a:r>
            <a:endParaRPr lang="en-US" sz="2400" dirty="0">
              <a:solidFill>
                <a:schemeClr val="bg1"/>
              </a:solidFill>
              <a:latin typeface="Zawgyi-One" pitchFamily="34" charset="0"/>
              <a:cs typeface="Zawgyi-On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73207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512" y="-5715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05375" y="2695575"/>
            <a:ext cx="3324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Zawgyi-One" pitchFamily="34" charset="0"/>
                <a:cs typeface="Zawgyi-One" pitchFamily="34" charset="0"/>
              </a:rPr>
              <a:t>အားကိုးေလာက္သည္</a:t>
            </a:r>
            <a:endParaRPr lang="en-US" sz="2400" dirty="0">
              <a:solidFill>
                <a:schemeClr val="bg1"/>
              </a:solidFill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50090" y="2038350"/>
            <a:ext cx="4384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Zawgyi-One" pitchFamily="34" charset="0"/>
                <a:cs typeface="Zawgyi-One" pitchFamily="34" charset="0"/>
              </a:rPr>
              <a:t>ရည္မြန္ ယဥ္ေက်း ျပဴငွါသည္</a:t>
            </a:r>
            <a:endParaRPr lang="en-US" sz="2400" dirty="0">
              <a:solidFill>
                <a:schemeClr val="bg1"/>
              </a:solidFill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81550" y="3371850"/>
            <a:ext cx="3933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Zawgyi-One" pitchFamily="34" charset="0"/>
                <a:cs typeface="Zawgyi-One" pitchFamily="34" charset="0"/>
              </a:rPr>
              <a:t>ပူးေပါင္း ေဆာင္ရြက္တတ္သည္</a:t>
            </a:r>
            <a:endParaRPr lang="en-US" sz="2400" dirty="0">
              <a:solidFill>
                <a:schemeClr val="bg1"/>
              </a:solidFill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50091" y="4000500"/>
            <a:ext cx="34795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Zawgyi-One" pitchFamily="34" charset="0"/>
                <a:cs typeface="Zawgyi-One" pitchFamily="34" charset="0"/>
              </a:rPr>
              <a:t>လုပ္ငန္းတြင္ နွစ္ထားသည္</a:t>
            </a:r>
            <a:endParaRPr lang="en-US" sz="2400" dirty="0">
              <a:solidFill>
                <a:schemeClr val="bg1"/>
              </a:solidFill>
              <a:latin typeface="Zawgyi-One" pitchFamily="34" charset="0"/>
              <a:cs typeface="Zawgyi-On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6958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" y="126241"/>
            <a:ext cx="11925300" cy="655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1699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271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685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1529" y="487766"/>
            <a:ext cx="75969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All Caps" pitchFamily="2" charset="0"/>
              </a:rPr>
              <a:t>CAN ANYBODY BECOME A PROFESSIONAL?</a:t>
            </a:r>
            <a:endParaRPr lang="en-US" sz="4000" b="1" dirty="0">
              <a:latin typeface="All Caps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446" y="1191961"/>
            <a:ext cx="4836679" cy="5370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393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3332" y="600499"/>
            <a:ext cx="111829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BSorbonna" pitchFamily="2" charset="0"/>
              </a:rPr>
              <a:t>Professionalism is ACHIEVED  !!!</a:t>
            </a:r>
          </a:p>
          <a:p>
            <a:r>
              <a:rPr lang="en-US" sz="4000" b="1" dirty="0" smtClean="0">
                <a:latin typeface="BSorbonna" pitchFamily="2" charset="0"/>
              </a:rPr>
              <a:t>It do not come automatically</a:t>
            </a:r>
          </a:p>
          <a:p>
            <a:r>
              <a:rPr lang="en-US" sz="4000" b="1" dirty="0" smtClean="0">
                <a:latin typeface="BSorbonna" pitchFamily="2" charset="0"/>
              </a:rPr>
              <a:t>NEED YEARS OF PERSEVERANCE AND PRACTICE</a:t>
            </a:r>
            <a:endParaRPr lang="en-US" sz="4000" b="1" dirty="0">
              <a:latin typeface="BSorbonna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1" t="738" r="25485"/>
          <a:stretch/>
        </p:blipFill>
        <p:spPr>
          <a:xfrm>
            <a:off x="545911" y="2719183"/>
            <a:ext cx="3589361" cy="39033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3" r="36758"/>
          <a:stretch/>
        </p:blipFill>
        <p:spPr>
          <a:xfrm>
            <a:off x="4261143" y="2719183"/>
            <a:ext cx="3395242" cy="39033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3" r="11706"/>
          <a:stretch/>
        </p:blipFill>
        <p:spPr>
          <a:xfrm>
            <a:off x="7792874" y="2719183"/>
            <a:ext cx="3821373" cy="394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6559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407670"/>
            <a:ext cx="10515600" cy="1325563"/>
          </a:xfrm>
        </p:spPr>
        <p:txBody>
          <a:bodyPr/>
          <a:lstStyle/>
          <a:p>
            <a:r>
              <a:rPr lang="en-US" dirty="0" smtClean="0"/>
              <a:t>PROFESSION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47825"/>
            <a:ext cx="7458075" cy="4529138"/>
          </a:xfrm>
        </p:spPr>
        <p:txBody>
          <a:bodyPr/>
          <a:lstStyle/>
          <a:p>
            <a:r>
              <a:rPr lang="en-US" dirty="0" smtClean="0"/>
              <a:t>Body of knowledge     </a:t>
            </a:r>
            <a:r>
              <a:rPr lang="en-US" dirty="0" smtClean="0">
                <a:latin typeface="Zawgyi-One" pitchFamily="34" charset="0"/>
                <a:cs typeface="Zawgyi-One" pitchFamily="34" charset="0"/>
              </a:rPr>
              <a:t>သုတ။</a:t>
            </a:r>
            <a:endParaRPr lang="en-US" dirty="0" smtClean="0"/>
          </a:p>
          <a:p>
            <a:r>
              <a:rPr lang="en-US" dirty="0" smtClean="0"/>
              <a:t>Scope of practice        </a:t>
            </a:r>
            <a:r>
              <a:rPr lang="en-US" dirty="0" smtClean="0">
                <a:latin typeface="Zawgyi-One" pitchFamily="34" charset="0"/>
                <a:cs typeface="Zawgyi-One" pitchFamily="34" charset="0"/>
              </a:rPr>
              <a:t>က်င့္ထံုး။</a:t>
            </a:r>
            <a:endParaRPr lang="en-US" dirty="0" smtClean="0"/>
          </a:p>
          <a:p>
            <a:r>
              <a:rPr lang="en-US" dirty="0" smtClean="0"/>
              <a:t>Agreed upon values </a:t>
            </a:r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dirty="0" smtClean="0">
                <a:latin typeface="Zawgyi-One" pitchFamily="34" charset="0"/>
                <a:cs typeface="Zawgyi-One" pitchFamily="34" charset="0"/>
              </a:rPr>
              <a:t>တန္ဖိုး ၀</a:t>
            </a:r>
            <a:r>
              <a:rPr lang="en-US" dirty="0" smtClean="0">
                <a:latin typeface="Zawgyi-One" pitchFamily="34" charset="0"/>
                <a:cs typeface="Zawgyi-One" pitchFamily="34" charset="0"/>
              </a:rPr>
              <a:t>ိနည္း။</a:t>
            </a:r>
            <a:endParaRPr lang="en-US" dirty="0" smtClean="0"/>
          </a:p>
          <a:p>
            <a:r>
              <a:rPr lang="en-US" dirty="0" smtClean="0"/>
              <a:t>Oath or Code       </a:t>
            </a:r>
            <a:r>
              <a:rPr lang="en-US" dirty="0" smtClean="0">
                <a:latin typeface="Zawgyi-One" pitchFamily="34" charset="0"/>
                <a:cs typeface="Zawgyi-One" pitchFamily="34" charset="0"/>
              </a:rPr>
              <a:t>က်မ္းသစၥာ။ စည္းမ်ဥ္း။</a:t>
            </a:r>
            <a:endParaRPr lang="en-US" dirty="0" smtClean="0"/>
          </a:p>
          <a:p>
            <a:r>
              <a:rPr lang="en-US" dirty="0" smtClean="0"/>
              <a:t>Accountability to society   </a:t>
            </a:r>
            <a:r>
              <a:rPr lang="en-US" dirty="0" smtClean="0">
                <a:latin typeface="Zawgyi-One" pitchFamily="34" charset="0"/>
                <a:cs typeface="Zawgyi-One" pitchFamily="34" charset="0"/>
              </a:rPr>
              <a:t>တာ၀န္ယူမွု။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for professional and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personal behaviour.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975" y="1181099"/>
            <a:ext cx="4972050" cy="452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8071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8539332"/>
              </p:ext>
            </p:extLst>
          </p:nvPr>
        </p:nvGraphicFramePr>
        <p:xfrm>
          <a:off x="1831975" y="1072091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/>
          <p:cNvSpPr/>
          <p:nvPr/>
        </p:nvSpPr>
        <p:spPr>
          <a:xfrm>
            <a:off x="2324100" y="457111"/>
            <a:ext cx="77152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CHARACTERISTICS OF A PROFESSION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91525" y="2257425"/>
            <a:ext cx="2533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Zawgyi-One" pitchFamily="34" charset="0"/>
                <a:cs typeface="Zawgyi-One" pitchFamily="34" charset="0"/>
              </a:rPr>
              <a:t>၀န္ေဆာင္မႈ</a:t>
            </a:r>
            <a:endParaRPr lang="en-US" sz="3200" dirty="0"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38525" y="6238875"/>
            <a:ext cx="5578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Zawgyi-One" pitchFamily="34" charset="0"/>
                <a:cs typeface="Zawgyi-One" pitchFamily="34" charset="0"/>
              </a:rPr>
              <a:t>လြတ္လပ္ေသာ ကိုယ္ပိုင္ ဆံုးျဖတ္ခ်က္္</a:t>
            </a:r>
            <a:endParaRPr lang="en-US" sz="2800" dirty="0"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850" y="2105025"/>
            <a:ext cx="33718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Zawgyi-One" pitchFamily="34" charset="0"/>
                <a:cs typeface="Zawgyi-One" pitchFamily="34" charset="0"/>
              </a:rPr>
              <a:t>ဥါဏ္သေဘာျဖစ္ေသာ</a:t>
            </a:r>
          </a:p>
          <a:p>
            <a:r>
              <a:rPr lang="en-US" sz="2800" dirty="0" smtClean="0">
                <a:latin typeface="Zawgyi-One" pitchFamily="34" charset="0"/>
                <a:cs typeface="Zawgyi-One" pitchFamily="34" charset="0"/>
              </a:rPr>
              <a:t>     </a:t>
            </a:r>
            <a:r>
              <a:rPr lang="en-US" sz="2800" dirty="0" smtClean="0">
                <a:latin typeface="Zawgyi-One" pitchFamily="34" charset="0"/>
                <a:cs typeface="Zawgyi-One" pitchFamily="34" charset="0"/>
              </a:rPr>
              <a:t>အသိပညာ</a:t>
            </a:r>
            <a:endParaRPr lang="en-US" sz="2800" dirty="0">
              <a:latin typeface="Zawgyi-One" pitchFamily="34" charset="0"/>
              <a:cs typeface="Zawgyi-On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75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PROFESSIONALISM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Webster's </a:t>
            </a:r>
            <a:r>
              <a:rPr lang="en-US" b="1" dirty="0" smtClean="0"/>
              <a:t>Dictionary </a:t>
            </a:r>
          </a:p>
          <a:p>
            <a:pPr marL="0" indent="0">
              <a:buNone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conduct, aims, a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 behaviour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that 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characterize or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mark a profession or 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person in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work place</a:t>
            </a:r>
          </a:p>
          <a:p>
            <a:r>
              <a:rPr lang="en-US" dirty="0" smtClean="0"/>
              <a:t>BEHAVIOUR:   </a:t>
            </a:r>
            <a:r>
              <a:rPr lang="en-US" dirty="0" smtClean="0">
                <a:latin typeface="Zawgyi-One" pitchFamily="34" charset="0"/>
                <a:cs typeface="Zawgyi-One" pitchFamily="34" charset="0"/>
              </a:rPr>
              <a:t>အဇၨတ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response </a:t>
            </a:r>
            <a:r>
              <a:rPr lang="en-US" dirty="0"/>
              <a:t>to a particular </a:t>
            </a:r>
            <a:r>
              <a:rPr lang="en-US" dirty="0" smtClean="0"/>
              <a:t>situation </a:t>
            </a:r>
          </a:p>
          <a:p>
            <a:r>
              <a:rPr lang="en-US" dirty="0" smtClean="0"/>
              <a:t>CONDUCT</a:t>
            </a:r>
            <a:r>
              <a:rPr lang="en-US" dirty="0"/>
              <a:t>:   </a:t>
            </a:r>
            <a:r>
              <a:rPr lang="en-US" dirty="0" smtClean="0"/>
              <a:t>  </a:t>
            </a:r>
            <a:r>
              <a:rPr lang="en-US" dirty="0" smtClean="0"/>
              <a:t> </a:t>
            </a:r>
            <a:r>
              <a:rPr lang="en-US" dirty="0" smtClean="0">
                <a:latin typeface="Zawgyi-One" pitchFamily="34" charset="0"/>
                <a:cs typeface="Zawgyi-One" pitchFamily="34" charset="0"/>
              </a:rPr>
              <a:t>ဗဟ</a:t>
            </a:r>
            <a:r>
              <a:rPr lang="en-US" dirty="0" smtClean="0">
                <a:latin typeface="Zawgyi-One" pitchFamily="34" charset="0"/>
                <a:cs typeface="Zawgyi-One" pitchFamily="34" charset="0"/>
              </a:rPr>
              <a:t>ိဒ</a:t>
            </a:r>
            <a:r>
              <a:rPr lang="en-US" dirty="0" smtClean="0">
                <a:latin typeface="Zawgyi-One" pitchFamily="34" charset="0"/>
                <a:cs typeface="Zawgyi-One" pitchFamily="34" charset="0"/>
              </a:rPr>
              <a:t>ၵ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action, </a:t>
            </a:r>
            <a:r>
              <a:rPr lang="en-US" dirty="0"/>
              <a:t>from the </a:t>
            </a:r>
            <a:r>
              <a:rPr lang="en-US" dirty="0" smtClean="0"/>
              <a:t>stand point </a:t>
            </a:r>
            <a:r>
              <a:rPr lang="en-US" dirty="0"/>
              <a:t>of morality and </a:t>
            </a:r>
            <a:r>
              <a:rPr lang="en-US" dirty="0" smtClean="0"/>
              <a:t>ethics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7" r="3436" b="5803"/>
          <a:stretch/>
        </p:blipFill>
        <p:spPr>
          <a:xfrm>
            <a:off x="7072199" y="857248"/>
            <a:ext cx="3910126" cy="443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5347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788" t="7044" r="5078" b="7340"/>
          <a:stretch/>
        </p:blipFill>
        <p:spPr>
          <a:xfrm>
            <a:off x="95535" y="136476"/>
            <a:ext cx="11955438" cy="660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8207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644</TotalTime>
  <Words>1130</Words>
  <Application>Microsoft Office PowerPoint</Application>
  <PresentationFormat>Custom</PresentationFormat>
  <Paragraphs>170</Paragraphs>
  <Slides>31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PPD and E</vt:lpstr>
      <vt:lpstr>DEFINITION</vt:lpstr>
      <vt:lpstr>PowerPoint Presentation</vt:lpstr>
      <vt:lpstr>PowerPoint Presentation</vt:lpstr>
      <vt:lpstr>PowerPoint Presentation</vt:lpstr>
      <vt:lpstr>PROFESSION</vt:lpstr>
      <vt:lpstr>PowerPoint Presentation</vt:lpstr>
      <vt:lpstr>PROFESSIONALISM</vt:lpstr>
      <vt:lpstr>PowerPoint Presentation</vt:lpstr>
      <vt:lpstr>PowerPoint Presentation</vt:lpstr>
      <vt:lpstr>PowerPoint Presentation</vt:lpstr>
      <vt:lpstr>TIME MANAGEMENT</vt:lpstr>
      <vt:lpstr>ETHICAL STYLE   ၀ိနည္းထိုေသာ။</vt:lpstr>
      <vt:lpstr>ALTRUISTIC STYLE    အနစ္နာခံေသာ။</vt:lpstr>
      <vt:lpstr>RESPONSIBLE  STYLE  တာ၀န္ယူမႈရွိေသာ။</vt:lpstr>
      <vt:lpstr>THEORETICAL  သေဘာတရားယွဥ္ေသာ။</vt:lpstr>
      <vt:lpstr>COMMITTED    အလုပ္တြင္နွစ္ျမဳပ္ေသာ </vt:lpstr>
      <vt:lpstr>INTELLECTUAL  STYLE  ဥါဏ္အားေကာင္း  </vt:lpstr>
      <vt:lpstr> 4-Cs  to  SUCCESS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Htet</dc:creator>
  <cp:lastModifiedBy>USER</cp:lastModifiedBy>
  <cp:revision>94</cp:revision>
  <dcterms:created xsi:type="dcterms:W3CDTF">2019-02-10T06:12:08Z</dcterms:created>
  <dcterms:modified xsi:type="dcterms:W3CDTF">2020-09-01T04:06:29Z</dcterms:modified>
</cp:coreProperties>
</file>