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77" r:id="rId5"/>
    <p:sldId id="259" r:id="rId6"/>
    <p:sldId id="279" r:id="rId7"/>
    <p:sldId id="269" r:id="rId8"/>
    <p:sldId id="270" r:id="rId9"/>
    <p:sldId id="283" r:id="rId10"/>
    <p:sldId id="284" r:id="rId11"/>
    <p:sldId id="285" r:id="rId12"/>
    <p:sldId id="286" r:id="rId13"/>
    <p:sldId id="282" r:id="rId14"/>
    <p:sldId id="271" r:id="rId15"/>
    <p:sldId id="280" r:id="rId16"/>
    <p:sldId id="272" r:id="rId17"/>
    <p:sldId id="273" r:id="rId18"/>
    <p:sldId id="274" r:id="rId19"/>
    <p:sldId id="276" r:id="rId20"/>
    <p:sldId id="263" r:id="rId21"/>
    <p:sldId id="264" r:id="rId22"/>
    <p:sldId id="278" r:id="rId23"/>
    <p:sldId id="265" r:id="rId24"/>
    <p:sldId id="281" r:id="rId25"/>
    <p:sldId id="266" r:id="rId26"/>
    <p:sldId id="267" r:id="rId27"/>
    <p:sldId id="268" r:id="rId28"/>
    <p:sldId id="288" r:id="rId29"/>
    <p:sldId id="287"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www.sonoma.edu/users/s/swijtink/teaching/philosophy_101/paper1/goleman.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psychcentral.com/lib/what-is-emotional-intelligence-e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829761"/>
          </a:xfrm>
        </p:spPr>
        <p:txBody>
          <a:bodyPr/>
          <a:lstStyle/>
          <a:p>
            <a:r>
              <a:rPr lang="en-US" dirty="0" smtClean="0"/>
              <a:t>Intelligence Quotient </a:t>
            </a:r>
            <a:r>
              <a:rPr lang="en-US" dirty="0" err="1" smtClean="0"/>
              <a:t>Vs</a:t>
            </a:r>
            <a:r>
              <a:rPr lang="en-US" dirty="0" smtClean="0"/>
              <a:t> Emotional Intelligence</a:t>
            </a:r>
            <a:endParaRPr lang="en-US" dirty="0"/>
          </a:p>
        </p:txBody>
      </p:sp>
      <p:sp>
        <p:nvSpPr>
          <p:cNvPr id="3" name="Subtitle 2"/>
          <p:cNvSpPr>
            <a:spLocks noGrp="1"/>
          </p:cNvSpPr>
          <p:nvPr>
            <p:ph type="subTitle" idx="1"/>
          </p:nvPr>
        </p:nvSpPr>
        <p:spPr>
          <a:xfrm>
            <a:off x="685800" y="5734496"/>
            <a:ext cx="7772400" cy="1199704"/>
          </a:xfrm>
        </p:spPr>
        <p:txBody>
          <a:bodyPr>
            <a:normAutofit fontScale="92500" lnSpcReduction="20000"/>
          </a:bodyPr>
          <a:lstStyle/>
          <a:p>
            <a:pPr algn="r"/>
            <a:r>
              <a:rPr lang="en-US" dirty="0" smtClean="0">
                <a:solidFill>
                  <a:srgbClr val="002060"/>
                </a:solidFill>
              </a:rPr>
              <a:t>Presented by</a:t>
            </a:r>
          </a:p>
          <a:p>
            <a:pPr algn="r"/>
            <a:r>
              <a:rPr lang="en-US" dirty="0" smtClean="0">
                <a:solidFill>
                  <a:srgbClr val="002060"/>
                </a:solidFill>
              </a:rPr>
              <a:t>Prof. Dr. </a:t>
            </a:r>
            <a:r>
              <a:rPr lang="en-US" dirty="0" err="1" smtClean="0">
                <a:solidFill>
                  <a:srgbClr val="002060"/>
                </a:solidFill>
              </a:rPr>
              <a:t>Ko</a:t>
            </a:r>
            <a:r>
              <a:rPr lang="en-US" dirty="0" smtClean="0">
                <a:solidFill>
                  <a:srgbClr val="002060"/>
                </a:solidFill>
              </a:rPr>
              <a:t> </a:t>
            </a:r>
            <a:r>
              <a:rPr lang="en-US" dirty="0" err="1" smtClean="0">
                <a:solidFill>
                  <a:srgbClr val="002060"/>
                </a:solidFill>
              </a:rPr>
              <a:t>Ko</a:t>
            </a:r>
            <a:endParaRPr lang="en-US" dirty="0" smtClean="0">
              <a:solidFill>
                <a:srgbClr val="002060"/>
              </a:solidFill>
            </a:endParaRPr>
          </a:p>
          <a:p>
            <a:pPr algn="r"/>
            <a:r>
              <a:rPr lang="en-US" dirty="0" smtClean="0">
                <a:solidFill>
                  <a:srgbClr val="002060"/>
                </a:solidFill>
              </a:rPr>
              <a:t>Rector, UDM, </a:t>
            </a:r>
            <a:r>
              <a:rPr lang="en-US" dirty="0" err="1" smtClean="0">
                <a:solidFill>
                  <a:srgbClr val="002060"/>
                </a:solidFill>
              </a:rPr>
              <a:t>Mdy</a:t>
            </a:r>
            <a:endParaRPr lang="en-US"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06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186" y="200891"/>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4905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nSpc>
                <a:spcPct val="150000"/>
              </a:lnSpc>
            </a:pPr>
            <a:r>
              <a:rPr lang="en-US" dirty="0" smtClean="0"/>
              <a:t>The term “</a:t>
            </a:r>
            <a:r>
              <a:rPr lang="en-US" dirty="0" smtClean="0">
                <a:solidFill>
                  <a:srgbClr val="FF0000"/>
                </a:solidFill>
              </a:rPr>
              <a:t>emotional intelligence</a:t>
            </a:r>
            <a:r>
              <a:rPr lang="en-US" dirty="0" smtClean="0"/>
              <a:t>” first appeared in a 1964 by Michael </a:t>
            </a:r>
            <a:r>
              <a:rPr lang="en-US" dirty="0" err="1" smtClean="0"/>
              <a:t>Beldoch</a:t>
            </a:r>
            <a:r>
              <a:rPr lang="en-US" dirty="0" smtClean="0"/>
              <a:t> and in the 1966 by </a:t>
            </a:r>
            <a:r>
              <a:rPr lang="en-US" dirty="0" err="1" smtClean="0"/>
              <a:t>B.Leuner</a:t>
            </a:r>
            <a:r>
              <a:rPr lang="en-US" dirty="0" smtClean="0"/>
              <a:t>, and EI book written by the science journalist in 1995 by </a:t>
            </a:r>
            <a:r>
              <a:rPr lang="en-US" dirty="0" err="1" smtClean="0"/>
              <a:t>Danial</a:t>
            </a:r>
            <a:r>
              <a:rPr lang="en-US" dirty="0" smtClean="0"/>
              <a:t> </a:t>
            </a:r>
            <a:r>
              <a:rPr lang="en-US" dirty="0" err="1" smtClean="0"/>
              <a:t>Goleman</a:t>
            </a:r>
            <a:endParaRPr lang="en-US" dirty="0"/>
          </a:p>
        </p:txBody>
      </p:sp>
    </p:spTree>
    <p:extLst>
      <p:ext uri="{BB962C8B-B14F-4D97-AF65-F5344CB8AC3E}">
        <p14:creationId xmlns:p14="http://schemas.microsoft.com/office/powerpoint/2010/main" val="3815231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19800"/>
          </a:xfrm>
        </p:spPr>
        <p:txBody>
          <a:bodyPr/>
          <a:lstStyle/>
          <a:p>
            <a:pPr>
              <a:lnSpc>
                <a:spcPct val="150000"/>
              </a:lnSpc>
            </a:pPr>
            <a:r>
              <a:rPr lang="en-US" dirty="0" smtClean="0"/>
              <a:t>In 1983, Howard Gardner introduced the idea that traditional types of intelligences such as IQ, and the idea of </a:t>
            </a:r>
            <a:r>
              <a:rPr lang="en-US" dirty="0" smtClean="0">
                <a:solidFill>
                  <a:srgbClr val="C00000"/>
                </a:solidFill>
              </a:rPr>
              <a:t>multiple intelligences </a:t>
            </a:r>
            <a:r>
              <a:rPr lang="en-US" dirty="0" smtClean="0"/>
              <a:t>which included both </a:t>
            </a:r>
            <a:r>
              <a:rPr lang="en-US" i="1" dirty="0" smtClean="0">
                <a:solidFill>
                  <a:srgbClr val="FF0000"/>
                </a:solidFill>
              </a:rPr>
              <a:t>interpersonal intelligence </a:t>
            </a:r>
            <a:r>
              <a:rPr lang="en-US" dirty="0" smtClean="0"/>
              <a:t>(the capacity to understand the intentions, motivations and desires of other people) and</a:t>
            </a:r>
            <a:endParaRPr lang="en-US" dirty="0"/>
          </a:p>
        </p:txBody>
      </p:sp>
    </p:spTree>
    <p:extLst>
      <p:ext uri="{BB962C8B-B14F-4D97-AF65-F5344CB8AC3E}">
        <p14:creationId xmlns:p14="http://schemas.microsoft.com/office/powerpoint/2010/main" val="28602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nSpc>
                <a:spcPct val="150000"/>
              </a:lnSpc>
              <a:buNone/>
            </a:pPr>
            <a:r>
              <a:rPr lang="en-US" dirty="0" smtClean="0"/>
              <a:t>	</a:t>
            </a:r>
            <a:r>
              <a:rPr lang="en-US" i="1" dirty="0" smtClean="0">
                <a:solidFill>
                  <a:srgbClr val="FF0000"/>
                </a:solidFill>
              </a:rPr>
              <a:t>intrapersonal intelligence </a:t>
            </a:r>
            <a:r>
              <a:rPr lang="en-US" dirty="0" smtClean="0"/>
              <a:t>( the capacity to understand oneself, to appreciate one’s feelings, fears and motivations).</a:t>
            </a:r>
          </a:p>
          <a:p>
            <a:pPr marL="0" indent="0">
              <a:lnSpc>
                <a:spcPct val="150000"/>
              </a:lnSpc>
              <a:buNone/>
            </a:pPr>
            <a:r>
              <a:rPr lang="en-US" dirty="0"/>
              <a:t> </a:t>
            </a:r>
          </a:p>
        </p:txBody>
      </p:sp>
    </p:spTree>
    <p:extLst>
      <p:ext uri="{BB962C8B-B14F-4D97-AF65-F5344CB8AC3E}">
        <p14:creationId xmlns:p14="http://schemas.microsoft.com/office/powerpoint/2010/main" val="374974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8047"/>
            <a:ext cx="8686800" cy="554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27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324600"/>
          </a:xfrm>
        </p:spPr>
        <p:txBody>
          <a:bodyPr/>
          <a:lstStyle/>
          <a:p>
            <a:pPr>
              <a:lnSpc>
                <a:spcPct val="150000"/>
              </a:lnSpc>
            </a:pPr>
            <a:r>
              <a:rPr lang="en-US" dirty="0" err="1"/>
              <a:t>Goleman</a:t>
            </a:r>
            <a:r>
              <a:rPr lang="en-US" dirty="0"/>
              <a:t> outlined a </a:t>
            </a:r>
            <a:r>
              <a:rPr lang="en-US" dirty="0">
                <a:hlinkClick r:id="rId2" tooltip="Daniel Goleman's five components of emotional intelligence"/>
              </a:rPr>
              <a:t>five-part model</a:t>
            </a:r>
            <a:r>
              <a:rPr lang="en-US" dirty="0"/>
              <a:t> of what constitutes EQ. </a:t>
            </a:r>
            <a:endParaRPr lang="en-US" dirty="0" smtClean="0"/>
          </a:p>
          <a:p>
            <a:pPr marL="109728" indent="0">
              <a:lnSpc>
                <a:spcPct val="150000"/>
              </a:lnSpc>
              <a:buNone/>
            </a:pPr>
            <a:r>
              <a:rPr lang="en-US" dirty="0" smtClean="0"/>
              <a:t>	Each </a:t>
            </a:r>
            <a:r>
              <a:rPr lang="en-US" dirty="0"/>
              <a:t>involves a different ability in managing and understanding emotion</a:t>
            </a:r>
            <a:r>
              <a:rPr lang="en-US" dirty="0" smtClean="0"/>
              <a:t>.</a:t>
            </a:r>
          </a:p>
          <a:p>
            <a:pPr marL="109728" indent="0">
              <a:lnSpc>
                <a:spcPct val="150000"/>
              </a:lnSpc>
              <a:buNone/>
            </a:pPr>
            <a:r>
              <a:rPr lang="en-US" b="1" i="1" dirty="0"/>
              <a:t>Self-awareness</a:t>
            </a:r>
            <a:r>
              <a:rPr lang="en-US" i="1" dirty="0"/>
              <a:t>: </a:t>
            </a:r>
            <a:r>
              <a:rPr lang="en-US" dirty="0"/>
              <a:t>This is the ability to recognize and identify personal emotions, moods and drives. It also includes the effect on others.</a:t>
            </a:r>
          </a:p>
          <a:p>
            <a:pPr>
              <a:lnSpc>
                <a:spcPct val="150000"/>
              </a:lnSpc>
            </a:pPr>
            <a:endParaRPr lang="en-US" dirty="0"/>
          </a:p>
        </p:txBody>
      </p:sp>
    </p:spTree>
    <p:extLst>
      <p:ext uri="{BB962C8B-B14F-4D97-AF65-F5344CB8AC3E}">
        <p14:creationId xmlns:p14="http://schemas.microsoft.com/office/powerpoint/2010/main" val="399171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3" y="533400"/>
            <a:ext cx="8541197"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65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419600"/>
          </a:xfrm>
        </p:spPr>
        <p:txBody>
          <a:bodyPr/>
          <a:lstStyle/>
          <a:p>
            <a:pPr>
              <a:lnSpc>
                <a:spcPct val="150000"/>
              </a:lnSpc>
            </a:pPr>
            <a:r>
              <a:rPr lang="en-US" b="1" i="1" dirty="0"/>
              <a:t>Self-regulation</a:t>
            </a:r>
            <a:r>
              <a:rPr lang="en-US" i="1" dirty="0"/>
              <a:t>: </a:t>
            </a:r>
            <a:r>
              <a:rPr lang="en-US" dirty="0"/>
              <a:t>An important part of EQ is the ability to control or deflect impulses or moods that may disrupt emotions. </a:t>
            </a:r>
            <a:endParaRPr lang="en-US" dirty="0" smtClean="0"/>
          </a:p>
          <a:p>
            <a:pPr marL="109728" indent="0">
              <a:lnSpc>
                <a:spcPct val="150000"/>
              </a:lnSpc>
              <a:buNone/>
            </a:pPr>
            <a:r>
              <a:rPr lang="en-US" dirty="0"/>
              <a:t>	</a:t>
            </a:r>
            <a:r>
              <a:rPr lang="en-US" dirty="0" smtClean="0"/>
              <a:t>Also </a:t>
            </a:r>
            <a:r>
              <a:rPr lang="en-US" dirty="0"/>
              <a:t>included in self-regulation is the propensity to think before acting and removing extreme emotions from judgment.</a:t>
            </a:r>
          </a:p>
          <a:p>
            <a:pPr>
              <a:lnSpc>
                <a:spcPct val="150000"/>
              </a:lnSpc>
            </a:pPr>
            <a:endParaRPr lang="en-US" dirty="0"/>
          </a:p>
        </p:txBody>
      </p:sp>
    </p:spTree>
    <p:extLst>
      <p:ext uri="{BB962C8B-B14F-4D97-AF65-F5344CB8AC3E}">
        <p14:creationId xmlns:p14="http://schemas.microsoft.com/office/powerpoint/2010/main" val="117071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324600"/>
          </a:xfrm>
        </p:spPr>
        <p:txBody>
          <a:bodyPr/>
          <a:lstStyle/>
          <a:p>
            <a:pPr>
              <a:lnSpc>
                <a:spcPct val="150000"/>
              </a:lnSpc>
            </a:pPr>
            <a:r>
              <a:rPr lang="en-US" b="1" i="1" dirty="0"/>
              <a:t>Motivation</a:t>
            </a:r>
            <a:r>
              <a:rPr lang="en-US" i="1" dirty="0"/>
              <a:t>: </a:t>
            </a:r>
            <a:r>
              <a:rPr lang="en-US" dirty="0"/>
              <a:t>This component involves setting clear goals and pushing toward achieving them. Having a positive attitude and forward drive is also included.</a:t>
            </a:r>
          </a:p>
          <a:p>
            <a:pPr>
              <a:lnSpc>
                <a:spcPct val="150000"/>
              </a:lnSpc>
            </a:pPr>
            <a:r>
              <a:rPr lang="en-US" b="1" i="1" dirty="0"/>
              <a:t>Empathy</a:t>
            </a:r>
            <a:r>
              <a:rPr lang="en-US" i="1" dirty="0"/>
              <a:t>: </a:t>
            </a:r>
            <a:r>
              <a:rPr lang="en-US" dirty="0"/>
              <a:t>This category describes how people recognize the feelings of others and what they do with those feelings. Individuals with high empathy will offer corresponding responses to those they care about and love</a:t>
            </a:r>
            <a:r>
              <a:rPr lang="en-US" dirty="0" smtClean="0"/>
              <a:t>.</a:t>
            </a:r>
            <a:endParaRPr lang="en-US" dirty="0"/>
          </a:p>
        </p:txBody>
      </p:sp>
    </p:spTree>
    <p:extLst>
      <p:ext uri="{BB962C8B-B14F-4D97-AF65-F5344CB8AC3E}">
        <p14:creationId xmlns:p14="http://schemas.microsoft.com/office/powerpoint/2010/main" val="407923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86400"/>
          </a:xfrm>
        </p:spPr>
        <p:txBody>
          <a:bodyPr/>
          <a:lstStyle/>
          <a:p>
            <a:pPr>
              <a:lnSpc>
                <a:spcPct val="150000"/>
              </a:lnSpc>
            </a:pPr>
            <a:r>
              <a:rPr lang="en-US" b="1" i="1" dirty="0"/>
              <a:t>Social skills</a:t>
            </a:r>
            <a:r>
              <a:rPr lang="en-US" i="1" dirty="0"/>
              <a:t>: </a:t>
            </a:r>
            <a:r>
              <a:rPr lang="en-US" dirty="0"/>
              <a:t>The final part of EQ involves the interpersonal skills people use on a daily basis. This includes collaboration, cooperation, conflict management, influence on others and handling change.</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266553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57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7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nSpc>
                <a:spcPct val="150000"/>
              </a:lnSpc>
            </a:pPr>
            <a:r>
              <a:rPr lang="en-US" dirty="0" err="1"/>
              <a:t>Def</a:t>
            </a:r>
            <a:r>
              <a:rPr lang="en-US" dirty="0"/>
              <a:t>: of Emotional Intelligence (EI-2): has been defined by Peter </a:t>
            </a:r>
            <a:r>
              <a:rPr lang="en-US" dirty="0" err="1"/>
              <a:t>Salovey</a:t>
            </a:r>
            <a:r>
              <a:rPr lang="en-US" dirty="0"/>
              <a:t> and John Mayer as </a:t>
            </a:r>
            <a:r>
              <a:rPr lang="en-US" dirty="0" smtClean="0"/>
              <a:t>“</a:t>
            </a:r>
            <a:r>
              <a:rPr lang="en-US" dirty="0" smtClean="0">
                <a:solidFill>
                  <a:srgbClr val="0070C0"/>
                </a:solidFill>
              </a:rPr>
              <a:t>the </a:t>
            </a:r>
            <a:r>
              <a:rPr lang="en-US" dirty="0">
                <a:solidFill>
                  <a:srgbClr val="0070C0"/>
                </a:solidFill>
              </a:rPr>
              <a:t>ability to monitor one’s own and other people’s emotions, to discriminate between different emotions and label them appropriately, and to use emotional information to guide thinking and behavior”.</a:t>
            </a:r>
          </a:p>
          <a:p>
            <a:pPr>
              <a:lnSpc>
                <a:spcPct val="150000"/>
              </a:lnSpc>
            </a:pPr>
            <a:endParaRPr lang="en-US" dirty="0"/>
          </a:p>
        </p:txBody>
      </p:sp>
    </p:spTree>
    <p:extLst>
      <p:ext uri="{BB962C8B-B14F-4D97-AF65-F5344CB8AC3E}">
        <p14:creationId xmlns:p14="http://schemas.microsoft.com/office/powerpoint/2010/main" val="1215812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nSpc>
                <a:spcPct val="150000"/>
              </a:lnSpc>
            </a:pPr>
            <a:r>
              <a:rPr lang="en-US" dirty="0" smtClean="0"/>
              <a:t>Above EI definition was refined into four proposed abilities: </a:t>
            </a:r>
            <a:r>
              <a:rPr lang="en-US" dirty="0" smtClean="0">
                <a:solidFill>
                  <a:srgbClr val="FF0000"/>
                </a:solidFill>
              </a:rPr>
              <a:t>perceiving, using, understanding, and managing emotions</a:t>
            </a:r>
            <a:r>
              <a:rPr lang="en-US" dirty="0" smtClean="0"/>
              <a:t>.</a:t>
            </a:r>
          </a:p>
          <a:p>
            <a:pPr>
              <a:lnSpc>
                <a:spcPct val="150000"/>
              </a:lnSpc>
            </a:pPr>
            <a:r>
              <a:rPr lang="en-US" dirty="0" smtClean="0"/>
              <a:t>EI reflects abilities to join intelligence, empathy and emotions to enhance thought and understanding of interpersonal dynamics.</a:t>
            </a:r>
            <a:endParaRPr lang="en-US" dirty="0"/>
          </a:p>
        </p:txBody>
      </p:sp>
    </p:spTree>
    <p:extLst>
      <p:ext uri="{BB962C8B-B14F-4D97-AF65-F5344CB8AC3E}">
        <p14:creationId xmlns:p14="http://schemas.microsoft.com/office/powerpoint/2010/main" val="146860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77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355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nSpc>
                <a:spcPct val="150000"/>
              </a:lnSpc>
            </a:pPr>
            <a:r>
              <a:rPr lang="en-US" dirty="0" smtClean="0"/>
              <a:t>Empathy is typically associated with EI, because it relates to an individual connecting their personal experiences with those of others</a:t>
            </a:r>
          </a:p>
          <a:p>
            <a:pPr>
              <a:lnSpc>
                <a:spcPct val="150000"/>
              </a:lnSpc>
            </a:pPr>
            <a:r>
              <a:rPr lang="en-US" dirty="0" smtClean="0"/>
              <a:t>There are currently several models of EI to measure levels of empathy</a:t>
            </a:r>
          </a:p>
        </p:txBody>
      </p:sp>
    </p:spTree>
    <p:extLst>
      <p:ext uri="{BB962C8B-B14F-4D97-AF65-F5344CB8AC3E}">
        <p14:creationId xmlns:p14="http://schemas.microsoft.com/office/powerpoint/2010/main" val="210306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30" y="709076"/>
            <a:ext cx="8662770" cy="510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3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nSpc>
                <a:spcPct val="150000"/>
              </a:lnSpc>
            </a:pPr>
            <a:r>
              <a:rPr lang="en-US" dirty="0" err="1"/>
              <a:t>Goleman’s</a:t>
            </a:r>
            <a:r>
              <a:rPr lang="en-US" dirty="0"/>
              <a:t> original model (mixed model)= </a:t>
            </a:r>
            <a:r>
              <a:rPr lang="en-US" i="1" dirty="0">
                <a:solidFill>
                  <a:srgbClr val="FF0000"/>
                </a:solidFill>
              </a:rPr>
              <a:t>Ability EI + Trait EI</a:t>
            </a:r>
          </a:p>
          <a:p>
            <a:pPr>
              <a:lnSpc>
                <a:spcPct val="150000"/>
              </a:lnSpc>
            </a:pPr>
            <a:r>
              <a:rPr lang="en-US" dirty="0" err="1"/>
              <a:t>Goleman</a:t>
            </a:r>
            <a:r>
              <a:rPr lang="en-US" dirty="0"/>
              <a:t> defined EI as the array of skills and characteristics that drive leadership </a:t>
            </a:r>
            <a:r>
              <a:rPr lang="en-US" dirty="0" smtClean="0"/>
              <a:t>performance (array=arrangement)</a:t>
            </a:r>
            <a:endParaRPr lang="en-US" dirty="0"/>
          </a:p>
          <a:p>
            <a:endParaRPr lang="en-US" dirty="0"/>
          </a:p>
        </p:txBody>
      </p:sp>
    </p:spTree>
    <p:extLst>
      <p:ext uri="{BB962C8B-B14F-4D97-AF65-F5344CB8AC3E}">
        <p14:creationId xmlns:p14="http://schemas.microsoft.com/office/powerpoint/2010/main" val="1731366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nSpc>
                <a:spcPct val="150000"/>
              </a:lnSpc>
            </a:pPr>
            <a:r>
              <a:rPr lang="en-US" dirty="0" smtClean="0"/>
              <a:t>The </a:t>
            </a:r>
            <a:r>
              <a:rPr lang="en-US" i="1" dirty="0">
                <a:solidFill>
                  <a:srgbClr val="FF0000"/>
                </a:solidFill>
              </a:rPr>
              <a:t>t</a:t>
            </a:r>
            <a:r>
              <a:rPr lang="en-US" i="1" dirty="0" smtClean="0">
                <a:solidFill>
                  <a:srgbClr val="FF0000"/>
                </a:solidFill>
              </a:rPr>
              <a:t>rait model </a:t>
            </a:r>
            <a:r>
              <a:rPr lang="en-US" dirty="0" smtClean="0"/>
              <a:t>was developed by </a:t>
            </a:r>
            <a:r>
              <a:rPr lang="en-US" dirty="0" err="1" smtClean="0"/>
              <a:t>Konstantinos</a:t>
            </a:r>
            <a:r>
              <a:rPr lang="en-US" dirty="0" smtClean="0"/>
              <a:t> V. </a:t>
            </a:r>
            <a:r>
              <a:rPr lang="en-US" dirty="0" err="1" smtClean="0"/>
              <a:t>Petrides</a:t>
            </a:r>
            <a:r>
              <a:rPr lang="en-US" dirty="0" smtClean="0"/>
              <a:t> in 2001.</a:t>
            </a:r>
          </a:p>
          <a:p>
            <a:pPr>
              <a:lnSpc>
                <a:spcPct val="150000"/>
              </a:lnSpc>
            </a:pPr>
            <a:r>
              <a:rPr lang="en-US" dirty="0" smtClean="0"/>
              <a:t>It encompasses </a:t>
            </a:r>
            <a:r>
              <a:rPr lang="en-US" dirty="0" smtClean="0">
                <a:solidFill>
                  <a:srgbClr val="00B0F0"/>
                </a:solidFill>
              </a:rPr>
              <a:t>behavioral  dispositions and self perceived abilities</a:t>
            </a:r>
            <a:r>
              <a:rPr lang="en-US" dirty="0" smtClean="0"/>
              <a:t> and is measured through self report</a:t>
            </a:r>
          </a:p>
        </p:txBody>
      </p:sp>
    </p:spTree>
    <p:extLst>
      <p:ext uri="{BB962C8B-B14F-4D97-AF65-F5344CB8AC3E}">
        <p14:creationId xmlns:p14="http://schemas.microsoft.com/office/powerpoint/2010/main" val="3496180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nSpc>
                <a:spcPct val="150000"/>
              </a:lnSpc>
            </a:pPr>
            <a:r>
              <a:rPr lang="en-US" dirty="0"/>
              <a:t>The </a:t>
            </a:r>
            <a:r>
              <a:rPr lang="en-US" i="1" dirty="0">
                <a:solidFill>
                  <a:srgbClr val="FF0000"/>
                </a:solidFill>
              </a:rPr>
              <a:t>ability model </a:t>
            </a:r>
            <a:r>
              <a:rPr lang="en-US" dirty="0"/>
              <a:t>developed by Peter </a:t>
            </a:r>
            <a:r>
              <a:rPr lang="en-US" dirty="0" err="1"/>
              <a:t>Salovey</a:t>
            </a:r>
            <a:r>
              <a:rPr lang="en-US" dirty="0"/>
              <a:t> and John Mayer in 2004, focuses on the  individual’s ability to process emotional information and use it to navigate the social </a:t>
            </a:r>
            <a:r>
              <a:rPr lang="en-US" dirty="0" smtClean="0"/>
              <a:t>environment</a:t>
            </a:r>
          </a:p>
          <a:p>
            <a:pPr>
              <a:lnSpc>
                <a:spcPct val="150000"/>
              </a:lnSpc>
            </a:pPr>
            <a:r>
              <a:rPr lang="en-US" dirty="0" smtClean="0"/>
              <a:t>High EI have </a:t>
            </a:r>
            <a:r>
              <a:rPr lang="en-US" dirty="0" smtClean="0">
                <a:solidFill>
                  <a:srgbClr val="C00000"/>
                </a:solidFill>
              </a:rPr>
              <a:t>greater mental health, job performance and leadership skills</a:t>
            </a:r>
            <a:endParaRPr lang="en-US" dirty="0">
              <a:solidFill>
                <a:srgbClr val="C00000"/>
              </a:solidFill>
            </a:endParaRPr>
          </a:p>
        </p:txBody>
      </p:sp>
    </p:spTree>
    <p:extLst>
      <p:ext uri="{BB962C8B-B14F-4D97-AF65-F5344CB8AC3E}">
        <p14:creationId xmlns:p14="http://schemas.microsoft.com/office/powerpoint/2010/main" val="3880880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8389239" cy="480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71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382000" cy="610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24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5440363"/>
          </a:xfrm>
        </p:spPr>
        <p:txBody>
          <a:bodyPr>
            <a:normAutofit/>
          </a:bodyPr>
          <a:lstStyle/>
          <a:p>
            <a:pPr>
              <a:lnSpc>
                <a:spcPct val="150000"/>
              </a:lnSpc>
            </a:pPr>
            <a:r>
              <a:rPr lang="en-US" dirty="0" err="1" smtClean="0"/>
              <a:t>Def</a:t>
            </a:r>
            <a:r>
              <a:rPr lang="en-US" dirty="0" smtClean="0"/>
              <a:t>: of </a:t>
            </a:r>
            <a:r>
              <a:rPr lang="en-US" dirty="0" smtClean="0">
                <a:solidFill>
                  <a:srgbClr val="FF0000"/>
                </a:solidFill>
              </a:rPr>
              <a:t>Intelligence Quotient (IQ</a:t>
            </a:r>
            <a:r>
              <a:rPr lang="en-US" dirty="0" smtClean="0"/>
              <a:t>):- The ability to learn and solve problems effectively</a:t>
            </a:r>
          </a:p>
          <a:p>
            <a:pPr marL="0" indent="0">
              <a:lnSpc>
                <a:spcPct val="150000"/>
              </a:lnSpc>
              <a:buNone/>
            </a:pPr>
            <a:r>
              <a:rPr lang="en-US" dirty="0" smtClean="0"/>
              <a:t>	An intelligence quotient (IQ) is a total score derived from a set of standardized tests or subtests designed to assess human intelligence</a:t>
            </a:r>
          </a:p>
          <a:p>
            <a:pPr marL="0" indent="0">
              <a:lnSpc>
                <a:spcPct val="150000"/>
              </a:lnSpc>
              <a:buNone/>
            </a:pPr>
            <a:r>
              <a:rPr lang="en-US" dirty="0"/>
              <a:t>	</a:t>
            </a:r>
          </a:p>
        </p:txBody>
      </p:sp>
    </p:spTree>
    <p:extLst>
      <p:ext uri="{BB962C8B-B14F-4D97-AF65-F5344CB8AC3E}">
        <p14:creationId xmlns:p14="http://schemas.microsoft.com/office/powerpoint/2010/main" val="2277524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prstTxWarp prst="textWave2">
              <a:avLst/>
            </a:prstTxWarp>
            <a:normAutofit/>
          </a:bodyPr>
          <a:lstStyle/>
          <a:p>
            <a:pPr algn="ctr"/>
            <a:r>
              <a:rPr lang="en-US" sz="4000" dirty="0">
                <a:solidFill>
                  <a:srgbClr val="0070C0"/>
                </a:solidFill>
              </a:rPr>
              <a:t>T</a:t>
            </a:r>
            <a:r>
              <a:rPr lang="en-US" sz="4000" dirty="0" smtClean="0">
                <a:solidFill>
                  <a:srgbClr val="0070C0"/>
                </a:solidFill>
              </a:rPr>
              <a:t>hank you for kind attention</a:t>
            </a:r>
            <a:endParaRPr lang="en-US" sz="4000" dirty="0">
              <a:solidFill>
                <a:srgbClr val="0070C0"/>
              </a:solidFill>
            </a:endParaRPr>
          </a:p>
        </p:txBody>
      </p:sp>
    </p:spTree>
    <p:extLst>
      <p:ext uri="{BB962C8B-B14F-4D97-AF65-F5344CB8AC3E}">
        <p14:creationId xmlns:p14="http://schemas.microsoft.com/office/powerpoint/2010/main" val="4546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
            <a:ext cx="7562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22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smtClean="0"/>
              <a:t>	</a:t>
            </a:r>
            <a:r>
              <a:rPr lang="en-US" dirty="0"/>
              <a:t>IQ scores are used for assessment of intellectual disability and evaluating job applicants.</a:t>
            </a:r>
          </a:p>
          <a:p>
            <a:pPr marL="0" indent="0">
              <a:buNone/>
            </a:pPr>
            <a:endParaRPr lang="en-US" dirty="0" smtClean="0"/>
          </a:p>
          <a:p>
            <a:pPr marL="0" indent="0">
              <a:buNone/>
            </a:pPr>
            <a:r>
              <a:rPr lang="en-US" dirty="0"/>
              <a:t>	</a:t>
            </a:r>
            <a:r>
              <a:rPr lang="en-US" dirty="0" smtClean="0"/>
              <a:t>In research contexts, studied as predictors of job performance and income.</a:t>
            </a:r>
            <a:endParaRPr lang="en-US" dirty="0"/>
          </a:p>
        </p:txBody>
      </p:sp>
    </p:spTree>
    <p:extLst>
      <p:ext uri="{BB962C8B-B14F-4D97-AF65-F5344CB8AC3E}">
        <p14:creationId xmlns:p14="http://schemas.microsoft.com/office/powerpoint/2010/main" val="4249334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sp>
        <p:nvSpPr>
          <p:cNvPr id="4" name="Title 3"/>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41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096000"/>
          </a:xfrm>
        </p:spPr>
        <p:txBody>
          <a:bodyPr/>
          <a:lstStyle/>
          <a:p>
            <a:r>
              <a:rPr lang="en-US" b="1" dirty="0"/>
              <a:t>Emotional Intelligence (EQ)</a:t>
            </a:r>
          </a:p>
          <a:p>
            <a:pPr marL="109728" indent="0">
              <a:lnSpc>
                <a:spcPct val="150000"/>
              </a:lnSpc>
              <a:buNone/>
            </a:pPr>
            <a:r>
              <a:rPr lang="en-US" dirty="0" smtClean="0"/>
              <a:t>	Emotional </a:t>
            </a:r>
            <a:r>
              <a:rPr lang="en-US" dirty="0"/>
              <a:t>intelligence is distinct from IQ. </a:t>
            </a:r>
            <a:r>
              <a:rPr lang="en-US" dirty="0" smtClean="0"/>
              <a:t>	“</a:t>
            </a:r>
            <a:r>
              <a:rPr lang="en-US" dirty="0" smtClean="0">
                <a:solidFill>
                  <a:srgbClr val="FF0000"/>
                </a:solidFill>
              </a:rPr>
              <a:t>EQ </a:t>
            </a:r>
            <a:r>
              <a:rPr lang="en-US" dirty="0">
                <a:solidFill>
                  <a:srgbClr val="FF0000"/>
                </a:solidFill>
              </a:rPr>
              <a:t>is the level of your ability to understand other people, what motivates them and how to work cooperatively with them,”</a:t>
            </a:r>
            <a:r>
              <a:rPr lang="en-US" dirty="0"/>
              <a:t> </a:t>
            </a:r>
            <a:r>
              <a:rPr lang="en-US" dirty="0" smtClean="0"/>
              <a:t>      ( </a:t>
            </a:r>
            <a:r>
              <a:rPr lang="en-US" dirty="0">
                <a:hlinkClick r:id="rId2" tooltip="What is Emotional Intelligence (EQ)?"/>
              </a:rPr>
              <a:t>Howard </a:t>
            </a:r>
            <a:r>
              <a:rPr lang="en-US" dirty="0" smtClean="0">
                <a:hlinkClick r:id="rId2" tooltip="What is Emotional Intelligence (EQ)?"/>
              </a:rPr>
              <a:t>Gardner</a:t>
            </a:r>
            <a:r>
              <a:rPr lang="en-US" dirty="0" smtClean="0"/>
              <a:t>) </a:t>
            </a:r>
          </a:p>
          <a:p>
            <a:pPr marL="109728" indent="0">
              <a:lnSpc>
                <a:spcPct val="150000"/>
              </a:lnSpc>
              <a:buNone/>
            </a:pPr>
            <a:r>
              <a:rPr lang="en-US" dirty="0"/>
              <a:t>	</a:t>
            </a:r>
            <a:r>
              <a:rPr lang="en-US" dirty="0" smtClean="0"/>
              <a:t>EQ </a:t>
            </a:r>
            <a:r>
              <a:rPr lang="en-US" dirty="0"/>
              <a:t>is far more important and valuable than IQ.</a:t>
            </a:r>
          </a:p>
          <a:p>
            <a:pPr marL="109728" indent="0">
              <a:buNone/>
            </a:pPr>
            <a:endParaRPr lang="en-US" dirty="0"/>
          </a:p>
        </p:txBody>
      </p:sp>
    </p:spTree>
    <p:extLst>
      <p:ext uri="{BB962C8B-B14F-4D97-AF65-F5344CB8AC3E}">
        <p14:creationId xmlns:p14="http://schemas.microsoft.com/office/powerpoint/2010/main" val="68792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00124" y="685800"/>
            <a:ext cx="7143751" cy="4171950"/>
          </a:xfrm>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762000"/>
            <a:ext cx="71437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10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lnSpc>
                <a:spcPct val="150000"/>
              </a:lnSpc>
            </a:pPr>
            <a:r>
              <a:rPr lang="en-US" dirty="0" err="1"/>
              <a:t>Def</a:t>
            </a:r>
            <a:r>
              <a:rPr lang="en-US" dirty="0"/>
              <a:t>: of </a:t>
            </a:r>
            <a:r>
              <a:rPr lang="en-US" dirty="0">
                <a:solidFill>
                  <a:srgbClr val="FF0000"/>
                </a:solidFill>
              </a:rPr>
              <a:t>Emotional Intelligence (EI</a:t>
            </a:r>
            <a:r>
              <a:rPr lang="en-US" dirty="0"/>
              <a:t>):- The ability to process painful emotions in healthy and effective </a:t>
            </a:r>
            <a:r>
              <a:rPr lang="en-US" dirty="0" smtClean="0"/>
              <a:t>ways (</a:t>
            </a:r>
            <a:r>
              <a:rPr lang="en-US" i="1" dirty="0" smtClean="0"/>
              <a:t>From Wikipedia, the free encyclopedia</a:t>
            </a:r>
            <a:r>
              <a:rPr lang="en-US" dirty="0" smtClean="0"/>
              <a:t>)</a:t>
            </a:r>
            <a:endParaRPr lang="en-US" dirty="0"/>
          </a:p>
          <a:p>
            <a:pPr marL="0" indent="0">
              <a:lnSpc>
                <a:spcPct val="150000"/>
              </a:lnSpc>
              <a:buNone/>
            </a:pPr>
            <a:r>
              <a:rPr lang="en-US" dirty="0"/>
              <a:t>	</a:t>
            </a:r>
            <a:r>
              <a:rPr lang="en-US" dirty="0" smtClean="0"/>
              <a:t>EI = EQ = EIQ is the capability of individuals to recognize their own emotions and those of others, discern between different feelings and label them appropriately, use emotional information to guide thinking and behavior and manage and/or adjust emotions to adapt to environments or achieve one’s goal.</a:t>
            </a:r>
          </a:p>
        </p:txBody>
      </p:sp>
    </p:spTree>
    <p:extLst>
      <p:ext uri="{BB962C8B-B14F-4D97-AF65-F5344CB8AC3E}">
        <p14:creationId xmlns:p14="http://schemas.microsoft.com/office/powerpoint/2010/main" val="299179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865</TotalTime>
  <Words>387</Words>
  <Application>Microsoft Office PowerPoint</Application>
  <PresentationFormat>On-screen Show (4:3)</PresentationFormat>
  <Paragraphs>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Lucida Sans Unicode</vt:lpstr>
      <vt:lpstr>Verdana</vt:lpstr>
      <vt:lpstr>Wingdings 2</vt:lpstr>
      <vt:lpstr>Wingdings 3</vt:lpstr>
      <vt:lpstr>Concourse</vt:lpstr>
      <vt:lpstr>Intelligence Quotient Vs Emotional Intelligence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Quioent</dc:title>
  <dc:creator>dellpc</dc:creator>
  <cp:lastModifiedBy>User</cp:lastModifiedBy>
  <cp:revision>42</cp:revision>
  <dcterms:created xsi:type="dcterms:W3CDTF">2006-08-16T00:00:00Z</dcterms:created>
  <dcterms:modified xsi:type="dcterms:W3CDTF">2020-09-03T02:02:52Z</dcterms:modified>
</cp:coreProperties>
</file>